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e9f282c6ced556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66" d="100"/>
          <a:sy n="66" d="100"/>
        </p:scale>
        <p:origin x="1013" y="4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8AD5C8-4B0F-418D-89C6-727CA92A24B7}" type="datetimeFigureOut">
              <a:rPr lang="en-US" smtClean="0"/>
              <a:t>12/23/2017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97A8B-80B6-409C-A45A-00A5B15583B0}" type="slidenum">
              <a:rPr lang="en-US" smtClean="0"/>
              <a:t>‹#›</a:t>
            </a:fld>
            <a:endParaRPr lang="en-US"/>
          </a:p>
        </p:txBody>
      </p:sp>
    </p:spTree>
    <p:extLst>
      <p:ext uri="{BB962C8B-B14F-4D97-AF65-F5344CB8AC3E}">
        <p14:creationId xmlns:p14="http://schemas.microsoft.com/office/powerpoint/2010/main" val="4618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3</a:t>
            </a:fld>
            <a:endParaRPr lang="en-US"/>
          </a:p>
        </p:txBody>
      </p:sp>
    </p:spTree>
    <p:extLst>
      <p:ext uri="{BB962C8B-B14F-4D97-AF65-F5344CB8AC3E}">
        <p14:creationId xmlns:p14="http://schemas.microsoft.com/office/powerpoint/2010/main" val="120021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4</a:t>
            </a:fld>
            <a:endParaRPr lang="en-US"/>
          </a:p>
        </p:txBody>
      </p:sp>
    </p:spTree>
    <p:extLst>
      <p:ext uri="{BB962C8B-B14F-4D97-AF65-F5344CB8AC3E}">
        <p14:creationId xmlns:p14="http://schemas.microsoft.com/office/powerpoint/2010/main" val="135066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5</a:t>
            </a:fld>
            <a:endParaRPr lang="en-US"/>
          </a:p>
        </p:txBody>
      </p:sp>
    </p:spTree>
    <p:extLst>
      <p:ext uri="{BB962C8B-B14F-4D97-AF65-F5344CB8AC3E}">
        <p14:creationId xmlns:p14="http://schemas.microsoft.com/office/powerpoint/2010/main" val="128595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6</a:t>
            </a:fld>
            <a:endParaRPr lang="en-US"/>
          </a:p>
        </p:txBody>
      </p:sp>
    </p:spTree>
    <p:extLst>
      <p:ext uri="{BB962C8B-B14F-4D97-AF65-F5344CB8AC3E}">
        <p14:creationId xmlns:p14="http://schemas.microsoft.com/office/powerpoint/2010/main" val="377415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7</a:t>
            </a:fld>
            <a:endParaRPr lang="en-US"/>
          </a:p>
        </p:txBody>
      </p:sp>
    </p:spTree>
    <p:extLst>
      <p:ext uri="{BB962C8B-B14F-4D97-AF65-F5344CB8AC3E}">
        <p14:creationId xmlns:p14="http://schemas.microsoft.com/office/powerpoint/2010/main" val="149072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8</a:t>
            </a:fld>
            <a:endParaRPr lang="en-US"/>
          </a:p>
        </p:txBody>
      </p:sp>
    </p:spTree>
    <p:extLst>
      <p:ext uri="{BB962C8B-B14F-4D97-AF65-F5344CB8AC3E}">
        <p14:creationId xmlns:p14="http://schemas.microsoft.com/office/powerpoint/2010/main" val="278148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97A8B-80B6-409C-A45A-00A5B15583B0}" type="slidenum">
              <a:rPr lang="en-US" smtClean="0"/>
              <a:t>9</a:t>
            </a:fld>
            <a:endParaRPr lang="en-US"/>
          </a:p>
        </p:txBody>
      </p:sp>
    </p:spTree>
    <p:extLst>
      <p:ext uri="{BB962C8B-B14F-4D97-AF65-F5344CB8AC3E}">
        <p14:creationId xmlns:p14="http://schemas.microsoft.com/office/powerpoint/2010/main" val="183435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B22F3D-123A-4338-9951-D96405408945}"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271767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22F3D-123A-4338-9951-D96405408945}"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299761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22F3D-123A-4338-9951-D96405408945}"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226964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B22F3D-123A-4338-9951-D96405408945}"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42396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B22F3D-123A-4338-9951-D96405408945}"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3616623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B22F3D-123A-4338-9951-D96405408945}"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246167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B22F3D-123A-4338-9951-D96405408945}" type="datetimeFigureOut">
              <a:rPr lang="en-US" smtClean="0"/>
              <a:t>12/23/2017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113724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B22F3D-123A-4338-9951-D96405408945}"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19296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22F3D-123A-4338-9951-D96405408945}" type="datetimeFigureOut">
              <a:rPr lang="en-US" smtClean="0"/>
              <a:t>12/23/2017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124128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B22F3D-123A-4338-9951-D96405408945}"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104327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B22F3D-123A-4338-9951-D96405408945}" type="datetimeFigureOut">
              <a:rPr lang="en-US" smtClean="0"/>
              <a:t>12/23/2017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1EBE1-1F50-48BD-A893-7EADEB977042}" type="slidenum">
              <a:rPr lang="en-US" smtClean="0"/>
              <a:t>‹#›</a:t>
            </a:fld>
            <a:endParaRPr lang="en-US"/>
          </a:p>
        </p:txBody>
      </p:sp>
    </p:spTree>
    <p:extLst>
      <p:ext uri="{BB962C8B-B14F-4D97-AF65-F5344CB8AC3E}">
        <p14:creationId xmlns:p14="http://schemas.microsoft.com/office/powerpoint/2010/main" val="332878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22F3D-123A-4338-9951-D96405408945}" type="datetimeFigureOut">
              <a:rPr lang="en-US" smtClean="0"/>
              <a:t>12/23/2017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1EBE1-1F50-48BD-A893-7EADEB977042}" type="slidenum">
              <a:rPr lang="en-US" smtClean="0"/>
              <a:t>‹#›</a:t>
            </a:fld>
            <a:endParaRPr lang="en-US"/>
          </a:p>
        </p:txBody>
      </p:sp>
    </p:spTree>
    <p:extLst>
      <p:ext uri="{BB962C8B-B14F-4D97-AF65-F5344CB8AC3E}">
        <p14:creationId xmlns:p14="http://schemas.microsoft.com/office/powerpoint/2010/main" val="1780221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5509437" y="2093248"/>
            <a:ext cx="1393586" cy="1772699"/>
          </a:xfrm>
          <a:prstGeom prst="rect">
            <a:avLst/>
          </a:prstGeom>
        </p:spPr>
      </p:pic>
      <p:pic>
        <p:nvPicPr>
          <p:cNvPr id="6" name="Picture 5">
            <a:extLst>
              <a:ext uri="{FF2B5EF4-FFF2-40B4-BE49-F238E27FC236}">
                <a16:creationId xmlns:a16="http://schemas.microsoft.com/office/drawing/2014/main" id="{C9BCB436-1E63-4AF0-AA06-7FB5AE35AE61}"/>
              </a:ext>
            </a:extLst>
          </p:cNvPr>
          <p:cNvPicPr>
            <a:picLocks noChangeAspect="1"/>
          </p:cNvPicPr>
          <p:nvPr/>
        </p:nvPicPr>
        <p:blipFill>
          <a:blip r:embed="rId4">
            <a:duotone>
              <a:schemeClr val="accent6">
                <a:shade val="45000"/>
                <a:satMod val="135000"/>
              </a:schemeClr>
              <a:prstClr val="white"/>
            </a:duotone>
          </a:blip>
          <a:stretch>
            <a:fillRect/>
          </a:stretch>
        </p:blipFill>
        <p:spPr>
          <a:xfrm>
            <a:off x="1245746" y="794723"/>
            <a:ext cx="9813863" cy="4483203"/>
          </a:xfrm>
          <a:prstGeom prst="rect">
            <a:avLst/>
          </a:prstGeom>
          <a:effectLst>
            <a:glow rad="139700">
              <a:schemeClr val="accent4">
                <a:satMod val="175000"/>
                <a:alpha val="40000"/>
              </a:schemeClr>
            </a:glow>
          </a:effectLst>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219" y1="37527" x2="17219" y2="37527"/>
                        <a14:foregroundMark x1="7975" y1="31128" x2="7975" y2="31128"/>
                        <a14:foregroundMark x1="7551" y1="51952" x2="7551" y2="51952"/>
                        <a14:foregroundMark x1="7128" y1="53796" x2="7128" y2="53796"/>
                        <a14:foregroundMark x1="1200" y1="51410" x2="1200" y2="51410"/>
                        <a14:foregroundMark x1="3105" y1="28416" x2="3105" y2="28416"/>
                        <a14:foregroundMark x1="8045" y1="79610" x2="8186" y2="79935"/>
                        <a14:foregroundMark x1="6493" y1="94902" x2="6351" y2="94902"/>
                        <a14:foregroundMark x1="88285" y1="68221" x2="88285" y2="68547"/>
                        <a14:foregroundMark x1="81863" y1="25380" x2="82004" y2="31887"/>
                        <a14:foregroundMark x1="83416" y1="25922" x2="83698" y2="32430"/>
                        <a14:backgroundMark x1="70713" y1="48698" x2="70713" y2="48698"/>
                        <a14:backgroundMark x1="82498" y1="24946" x2="82498" y2="24946"/>
                        <a14:backgroundMark x1="80734" y1="39696" x2="80734" y2="39696"/>
                        <a14:backgroundMark x1="82498" y1="25705" x2="82639" y2="31887"/>
                      </a14:backgroundRemoval>
                    </a14:imgEffect>
                  </a14:imgLayer>
                </a14:imgProps>
              </a:ext>
              <a:ext uri="{28A0092B-C50C-407E-A947-70E740481C1C}">
                <a14:useLocalDpi xmlns:a14="http://schemas.microsoft.com/office/drawing/2010/main" val="0"/>
              </a:ext>
            </a:extLst>
          </a:blip>
          <a:stretch>
            <a:fillRect/>
          </a:stretch>
        </p:blipFill>
        <p:spPr>
          <a:xfrm>
            <a:off x="1861429" y="534429"/>
            <a:ext cx="8582495" cy="5584375"/>
          </a:xfrm>
          <a:prstGeom prst="rect">
            <a:avLst/>
          </a:prstGeom>
        </p:spPr>
      </p:pic>
    </p:spTree>
    <p:extLst>
      <p:ext uri="{BB962C8B-B14F-4D97-AF65-F5344CB8AC3E}">
        <p14:creationId xmlns:p14="http://schemas.microsoft.com/office/powerpoint/2010/main" val="25718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689" y="575057"/>
            <a:ext cx="11588621" cy="4339650"/>
          </a:xfrm>
          <a:prstGeom prst="rect">
            <a:avLst/>
          </a:prstGeom>
          <a:noFill/>
        </p:spPr>
        <p:txBody>
          <a:bodyPr wrap="square" rtlCol="0">
            <a:spAutoFit/>
          </a:bodyPr>
          <a:lstStyle/>
          <a:p>
            <a:pPr algn="ctr"/>
            <a:r>
              <a:rPr lang="fa-IR" sz="13800" dirty="0">
                <a:solidFill>
                  <a:srgbClr val="002060"/>
                </a:solidFill>
                <a:effectLst/>
                <a:cs typeface="A Zangar_Hamshahri" panose="00000700000000000000" pitchFamily="2" charset="-78"/>
              </a:rPr>
              <a:t>حضرت عیسی مسیح علیه السلام</a:t>
            </a:r>
            <a:endParaRPr lang="en-US" sz="13800" dirty="0">
              <a:solidFill>
                <a:srgbClr val="002060"/>
              </a:solidFill>
              <a:effectLst/>
              <a:cs typeface="A Zangar_Hamshahri" panose="00000700000000000000" pitchFamily="2" charset="-78"/>
            </a:endParaRPr>
          </a:p>
        </p:txBody>
      </p:sp>
      <p:grpSp>
        <p:nvGrpSpPr>
          <p:cNvPr id="9" name="Group 8"/>
          <p:cNvGrpSpPr/>
          <p:nvPr/>
        </p:nvGrpSpPr>
        <p:grpSpPr>
          <a:xfrm>
            <a:off x="10296184" y="5046562"/>
            <a:ext cx="1617734" cy="1522845"/>
            <a:chOff x="2542015" y="139946"/>
            <a:chExt cx="7138490" cy="6538650"/>
          </a:xfrm>
        </p:grpSpPr>
        <p:pic>
          <p:nvPicPr>
            <p:cNvPr id="10" name="Picture 9">
              <a:extLst>
                <a:ext uri="{FF2B5EF4-FFF2-40B4-BE49-F238E27FC236}">
                  <a16:creationId xmlns:a16="http://schemas.microsoft.com/office/drawing/2014/main" id="{C9BCB436-1E63-4AF0-AA06-7FB5AE35AE61}"/>
                </a:ext>
              </a:extLst>
            </p:cNvPr>
            <p:cNvPicPr>
              <a:picLocks noChangeAspect="1"/>
            </p:cNvPicPr>
            <p:nvPr/>
          </p:nvPicPr>
          <p:blipFill>
            <a:blip r:embed="rId2">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11" name="Picture 10"/>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12" name="Picture 1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Tree>
    <p:extLst>
      <p:ext uri="{BB962C8B-B14F-4D97-AF65-F5344CB8AC3E}">
        <p14:creationId xmlns:p14="http://schemas.microsoft.com/office/powerpoint/2010/main" val="52105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4" y="5153491"/>
            <a:ext cx="7918956" cy="14170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endParaRPr lang="en-US" sz="3200" dirty="0"/>
          </a:p>
          <a:p>
            <a:pPr algn="ctr" rtl="1"/>
            <a:r>
              <a:rPr lang="fa-IR" dirty="0"/>
              <a:t>  </a:t>
            </a:r>
            <a:br>
              <a:rPr lang="fa-IR" dirty="0"/>
            </a:br>
            <a:endParaRPr lang="en-US" dirty="0"/>
          </a:p>
        </p:txBody>
      </p:sp>
      <p:sp>
        <p:nvSpPr>
          <p:cNvPr id="7" name="Rectangle 6"/>
          <p:cNvSpPr/>
          <p:nvPr/>
        </p:nvSpPr>
        <p:spPr>
          <a:xfrm>
            <a:off x="842790"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rtl="1"/>
            <a:endParaRPr lang="en-US" dirty="0">
              <a:cs typeface="QuranTaha" panose="02010000000000000000" pitchFamily="2" charset="-78"/>
            </a:endParaRPr>
          </a:p>
        </p:txBody>
      </p:sp>
      <p:sp>
        <p:nvSpPr>
          <p:cNvPr id="8" name="TextBox 7"/>
          <p:cNvSpPr txBox="1"/>
          <p:nvPr/>
        </p:nvSpPr>
        <p:spPr>
          <a:xfrm>
            <a:off x="2208186" y="5325520"/>
            <a:ext cx="7594600" cy="1077218"/>
          </a:xfrm>
          <a:prstGeom prst="rect">
            <a:avLst/>
          </a:prstGeom>
          <a:noFill/>
        </p:spPr>
        <p:txBody>
          <a:bodyPr wrap="square" rtlCol="0">
            <a:spAutoFit/>
          </a:bodyPr>
          <a:lstStyle/>
          <a:p>
            <a:pPr algn="ctr" rtl="1"/>
            <a:r>
              <a:rPr lang="fa-IR" sz="3200" dirty="0">
                <a:solidFill>
                  <a:srgbClr val="002060"/>
                </a:solidFill>
                <a:cs typeface="Persian-EntezareZohoor B3" panose="00000700000000000000" pitchFamily="2" charset="-78"/>
              </a:rPr>
              <a:t>حضرت مسیح (ع) به صلیب کشیده نشده و در دوران ظهور در رکاب حصرت مهدی (عج) خواهد بود.</a:t>
            </a:r>
            <a:endParaRPr lang="en-US" sz="8000" dirty="0">
              <a:solidFill>
                <a:srgbClr val="002060"/>
              </a:solidFill>
              <a:cs typeface="Persian-EntezareZohoor B3" panose="00000700000000000000" pitchFamily="2" charset="-78"/>
            </a:endParaRPr>
          </a:p>
        </p:txBody>
      </p:sp>
      <p:sp>
        <p:nvSpPr>
          <p:cNvPr id="6" name="TextBox 5"/>
          <p:cNvSpPr txBox="1"/>
          <p:nvPr/>
        </p:nvSpPr>
        <p:spPr>
          <a:xfrm>
            <a:off x="1610236" y="455262"/>
            <a:ext cx="8790494" cy="2031325"/>
          </a:xfrm>
          <a:prstGeom prst="rect">
            <a:avLst/>
          </a:prstGeom>
          <a:noFill/>
        </p:spPr>
        <p:txBody>
          <a:bodyPr wrap="square" rtlCol="0">
            <a:spAutoFit/>
          </a:bodyPr>
          <a:lstStyle/>
          <a:p>
            <a:pPr algn="ctr" rtl="1">
              <a:lnSpc>
                <a:spcPct val="150000"/>
              </a:lnSpc>
            </a:pPr>
            <a:r>
              <a:rPr lang="fa-IR" sz="2800" dirty="0">
                <a:effectLst>
                  <a:glow rad="228600">
                    <a:schemeClr val="accent4">
                      <a:satMod val="175000"/>
                      <a:alpha val="40000"/>
                    </a:schemeClr>
                  </a:glow>
                </a:effectLst>
                <a:cs typeface="QuranTaha" panose="02010000000000000000" pitchFamily="2" charset="-78"/>
              </a:rPr>
              <a:t>وَقَوْلِهِمْ إِنَّا قَتَلْنَا الْمَسِيحَ عِيسَى ابْنَ مَرْيَمَ رَسُولَ اللَّهِ وَمَا قَتَلُوهُ وَمَا صَلَبُوهُ وَلَكِنْ شُبِّهَ لَهُمْ وَإِنَّ الَّذِينَ اخْتَلَفُوا فِيهِ لَفِي شَكٍّ مِنْهُ مَا لَهُمْ بِهِ مِنْ عِلْمٍ إِلَّا اتِّبَاعَ الظَّنِّ وَمَا قَتَلُوهُ يَقِينًا</a:t>
            </a:r>
            <a:r>
              <a:rPr lang="fa-IR" sz="2800" dirty="0">
                <a:effectLst>
                  <a:glow rad="228600">
                    <a:schemeClr val="accent4">
                      <a:satMod val="175000"/>
                      <a:alpha val="40000"/>
                    </a:schemeClr>
                  </a:glow>
                </a:effectLst>
                <a:cs typeface="B Nazanin" panose="00000400000000000000" pitchFamily="2" charset="-78"/>
              </a:rPr>
              <a:t>(157) </a:t>
            </a:r>
            <a:r>
              <a:rPr lang="fa-IR" sz="2800" dirty="0">
                <a:effectLst>
                  <a:glow rad="228600">
                    <a:schemeClr val="accent4">
                      <a:satMod val="175000"/>
                      <a:alpha val="40000"/>
                    </a:schemeClr>
                  </a:glow>
                </a:effectLst>
                <a:cs typeface="QuranTaha" panose="02010000000000000000" pitchFamily="2" charset="-78"/>
              </a:rPr>
              <a:t>بَلْ رَفَعَهُ اللَّهُ إِلَيْهِ ...‏</a:t>
            </a:r>
            <a:endParaRPr lang="en-US" sz="2800" dirty="0">
              <a:effectLst>
                <a:glow rad="228600">
                  <a:schemeClr val="accent4">
                    <a:satMod val="175000"/>
                    <a:alpha val="40000"/>
                  </a:schemeClr>
                </a:glow>
              </a:effectLst>
              <a:cs typeface="QuranTaha" panose="020100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99518" y="2932483"/>
            <a:ext cx="10105533" cy="1754326"/>
          </a:xfrm>
          <a:prstGeom prst="rect">
            <a:avLst/>
          </a:prstGeom>
          <a:noFill/>
        </p:spPr>
        <p:txBody>
          <a:bodyPr wrap="square" rtlCol="0">
            <a:spAutoFit/>
          </a:bodyPr>
          <a:lstStyle/>
          <a:p>
            <a:pPr algn="ctr" rtl="1">
              <a:lnSpc>
                <a:spcPct val="150000"/>
              </a:lnSpc>
            </a:pPr>
            <a:r>
              <a:rPr lang="fa-IR" sz="2400" dirty="0">
                <a:solidFill>
                  <a:srgbClr val="FF0000"/>
                </a:solidFill>
                <a:cs typeface="B Homa" panose="00000400000000000000" pitchFamily="2" charset="-78"/>
              </a:rPr>
              <a:t>سخنی گفتند و عالم به او نبودند جز آن‌که از پی گمان خود می‏رفتند و به طور یقین مسیح را نکشتند (۱۵۷)</a:t>
            </a:r>
          </a:p>
          <a:p>
            <a:pPr algn="ctr" rtl="1">
              <a:lnSpc>
                <a:spcPct val="150000"/>
              </a:lnSpc>
            </a:pPr>
            <a:r>
              <a:rPr lang="fa-IR" sz="2400" dirty="0">
                <a:solidFill>
                  <a:srgbClr val="FF0000"/>
                </a:solidFill>
                <a:cs typeface="B Homa" panose="00000400000000000000" pitchFamily="2" charset="-78"/>
              </a:rPr>
              <a:t>بلکه خدا او را به سوی خود بالا برد</a:t>
            </a:r>
            <a:r>
              <a:rPr lang="en-US" sz="2400" dirty="0">
                <a:solidFill>
                  <a:srgbClr val="FF0000"/>
                </a:solidFill>
                <a:cs typeface="B Homa" panose="00000400000000000000" pitchFamily="2" charset="-78"/>
              </a:rPr>
              <a:t>…</a:t>
            </a:r>
            <a:endParaRPr lang="fa-IR" sz="2400" dirty="0">
              <a:solidFill>
                <a:srgbClr val="FF0000"/>
              </a:solidFill>
              <a:cs typeface="B Homa" panose="00000400000000000000" pitchFamily="2" charset="-78"/>
            </a:endParaRPr>
          </a:p>
        </p:txBody>
      </p:sp>
      <p:sp>
        <p:nvSpPr>
          <p:cNvPr id="13" name="TextBox 12"/>
          <p:cNvSpPr txBox="1"/>
          <p:nvPr/>
        </p:nvSpPr>
        <p:spPr>
          <a:xfrm>
            <a:off x="859823" y="2369763"/>
            <a:ext cx="1670182" cy="430887"/>
          </a:xfrm>
          <a:prstGeom prst="rect">
            <a:avLst/>
          </a:prstGeom>
          <a:noFill/>
        </p:spPr>
        <p:txBody>
          <a:bodyPr wrap="square" rtlCol="0">
            <a:spAutoFit/>
          </a:bodyPr>
          <a:lstStyle/>
          <a:p>
            <a:pPr algn="ctr" rtl="1">
              <a:lnSpc>
                <a:spcPct val="150000"/>
              </a:lnSpc>
            </a:pPr>
            <a:r>
              <a:rPr lang="fa-IR" sz="1600" dirty="0">
                <a:effectLst>
                  <a:glow rad="228600">
                    <a:schemeClr val="accent4">
                      <a:satMod val="175000"/>
                      <a:alpha val="40000"/>
                    </a:schemeClr>
                  </a:glow>
                </a:effectLst>
                <a:cs typeface="B Nazanin" panose="00000400000000000000" pitchFamily="2" charset="-78"/>
              </a:rPr>
              <a:t>سوره نساء  آیه 157</a:t>
            </a:r>
            <a:endParaRPr lang="en-US" sz="1600" dirty="0">
              <a:effectLst>
                <a:glow rad="228600">
                  <a:schemeClr val="accent4">
                    <a:satMod val="175000"/>
                    <a:alpha val="40000"/>
                  </a:schemeClr>
                </a:glow>
              </a:effectLst>
              <a:cs typeface="B Nazanin" panose="00000400000000000000" pitchFamily="2" charset="-78"/>
            </a:endParaRPr>
          </a:p>
        </p:txBody>
      </p:sp>
    </p:spTree>
    <p:extLst>
      <p:ext uri="{BB962C8B-B14F-4D97-AF65-F5344CB8AC3E}">
        <p14:creationId xmlns:p14="http://schemas.microsoft.com/office/powerpoint/2010/main" val="172568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6" grpId="0"/>
      <p:bldP spid="14"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4" y="5153491"/>
            <a:ext cx="7918956" cy="14170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endParaRPr lang="en-US" sz="3200" dirty="0"/>
          </a:p>
          <a:p>
            <a:pPr algn="ctr" rtl="1"/>
            <a:r>
              <a:rPr lang="fa-IR" dirty="0"/>
              <a:t>  </a:t>
            </a:r>
            <a:br>
              <a:rPr lang="fa-IR" dirty="0"/>
            </a:br>
            <a:endParaRPr lang="en-US" dirty="0"/>
          </a:p>
        </p:txBody>
      </p:sp>
      <p:sp>
        <p:nvSpPr>
          <p:cNvPr id="7" name="Rectangle 6"/>
          <p:cNvSpPr/>
          <p:nvPr/>
        </p:nvSpPr>
        <p:spPr>
          <a:xfrm>
            <a:off x="842790"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rtl="1"/>
            <a:endParaRPr lang="en-US" dirty="0">
              <a:cs typeface="QuranTaha" panose="02010000000000000000" pitchFamily="2" charset="-78"/>
            </a:endParaRPr>
          </a:p>
        </p:txBody>
      </p:sp>
      <p:sp>
        <p:nvSpPr>
          <p:cNvPr id="8" name="TextBox 7"/>
          <p:cNvSpPr txBox="1"/>
          <p:nvPr/>
        </p:nvSpPr>
        <p:spPr>
          <a:xfrm>
            <a:off x="2208182" y="5569652"/>
            <a:ext cx="7594600" cy="584775"/>
          </a:xfrm>
          <a:prstGeom prst="rect">
            <a:avLst/>
          </a:prstGeom>
          <a:noFill/>
        </p:spPr>
        <p:txBody>
          <a:bodyPr wrap="square" rtlCol="0">
            <a:spAutoFit/>
          </a:bodyPr>
          <a:lstStyle/>
          <a:p>
            <a:pPr algn="ctr" rtl="1"/>
            <a:r>
              <a:rPr lang="fa-IR" sz="3200" dirty="0">
                <a:solidFill>
                  <a:srgbClr val="002060"/>
                </a:solidFill>
                <a:cs typeface="Persian-EntezareZohoor B3" panose="00000700000000000000" pitchFamily="2" charset="-78"/>
              </a:rPr>
              <a:t>نامگذاری انبیاء با شخصیت خودشان مرتبط بوده است.</a:t>
            </a:r>
            <a:endParaRPr lang="en-US" sz="8000" dirty="0">
              <a:solidFill>
                <a:srgbClr val="002060"/>
              </a:solidFill>
              <a:cs typeface="Persian-EntezareZohoor B3" panose="00000700000000000000" pitchFamily="2" charset="-78"/>
            </a:endParaRPr>
          </a:p>
        </p:txBody>
      </p:sp>
      <p:sp>
        <p:nvSpPr>
          <p:cNvPr id="6" name="TextBox 5"/>
          <p:cNvSpPr txBox="1"/>
          <p:nvPr/>
        </p:nvSpPr>
        <p:spPr>
          <a:xfrm>
            <a:off x="1610235" y="1085812"/>
            <a:ext cx="8790494" cy="938719"/>
          </a:xfrm>
          <a:prstGeom prst="rect">
            <a:avLst/>
          </a:prstGeom>
          <a:noFill/>
        </p:spPr>
        <p:txBody>
          <a:bodyPr wrap="square" rtlCol="0">
            <a:spAutoFit/>
          </a:bodyPr>
          <a:lstStyle/>
          <a:p>
            <a:pPr algn="ctr" rtl="1">
              <a:lnSpc>
                <a:spcPct val="150000"/>
              </a:lnSpc>
            </a:pPr>
            <a:r>
              <a:rPr lang="fa-IR" sz="4000" dirty="0">
                <a:effectLst>
                  <a:glow rad="228600">
                    <a:schemeClr val="accent4">
                      <a:satMod val="175000"/>
                      <a:alpha val="40000"/>
                    </a:schemeClr>
                  </a:glow>
                </a:effectLst>
                <a:cs typeface="QuranTaha" panose="02010000000000000000" pitchFamily="2" charset="-78"/>
              </a:rPr>
              <a:t>قَالَ إِنِّي عَبْدُ اللَّهِ آتَانِيَ الْكِتَابَ وَجَعَلَنِي نَبِيًّا </a:t>
            </a:r>
            <a:endParaRPr lang="en-US" sz="4000" dirty="0">
              <a:effectLst>
                <a:glow rad="228600">
                  <a:schemeClr val="accent4">
                    <a:satMod val="175000"/>
                    <a:alpha val="40000"/>
                  </a:schemeClr>
                </a:glow>
              </a:effectLst>
              <a:cs typeface="QuranTaha" panose="020100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99518" y="2932483"/>
            <a:ext cx="10105533" cy="1331134"/>
          </a:xfrm>
          <a:prstGeom prst="rect">
            <a:avLst/>
          </a:prstGeom>
          <a:noFill/>
        </p:spPr>
        <p:txBody>
          <a:bodyPr wrap="square" rtlCol="0">
            <a:spAutoFit/>
          </a:bodyPr>
          <a:lstStyle/>
          <a:p>
            <a:pPr algn="ctr" rtl="1">
              <a:lnSpc>
                <a:spcPct val="150000"/>
              </a:lnSpc>
            </a:pPr>
            <a:r>
              <a:rPr lang="fa-IR" sz="2800" dirty="0">
                <a:solidFill>
                  <a:srgbClr val="FF0000"/>
                </a:solidFill>
                <a:cs typeface="B Homa" panose="00000400000000000000" pitchFamily="2" charset="-78"/>
              </a:rPr>
              <a:t>آن طفل (به امر خدا به زبان آمد و) گفت: همانا من بنده‌ی خاص خدایم که مرا کتاب آسمانی و شرف نبوت عطا فرمود.</a:t>
            </a:r>
          </a:p>
        </p:txBody>
      </p:sp>
      <p:sp>
        <p:nvSpPr>
          <p:cNvPr id="13" name="TextBox 12"/>
          <p:cNvSpPr txBox="1"/>
          <p:nvPr/>
        </p:nvSpPr>
        <p:spPr>
          <a:xfrm>
            <a:off x="859823" y="2369763"/>
            <a:ext cx="1670182" cy="430887"/>
          </a:xfrm>
          <a:prstGeom prst="rect">
            <a:avLst/>
          </a:prstGeom>
          <a:noFill/>
        </p:spPr>
        <p:txBody>
          <a:bodyPr wrap="square" rtlCol="0">
            <a:spAutoFit/>
          </a:bodyPr>
          <a:lstStyle/>
          <a:p>
            <a:pPr algn="ctr" rtl="1">
              <a:lnSpc>
                <a:spcPct val="150000"/>
              </a:lnSpc>
            </a:pPr>
            <a:r>
              <a:rPr lang="fa-IR" sz="1600" dirty="0">
                <a:effectLst>
                  <a:glow rad="228600">
                    <a:schemeClr val="accent4">
                      <a:satMod val="175000"/>
                      <a:alpha val="40000"/>
                    </a:schemeClr>
                  </a:glow>
                </a:effectLst>
                <a:cs typeface="B Nazanin" panose="00000400000000000000" pitchFamily="2" charset="-78"/>
              </a:rPr>
              <a:t>سوره مریم  آیه 30</a:t>
            </a:r>
            <a:endParaRPr lang="en-US" sz="1600" dirty="0">
              <a:effectLst>
                <a:glow rad="228600">
                  <a:schemeClr val="accent4">
                    <a:satMod val="175000"/>
                    <a:alpha val="40000"/>
                  </a:schemeClr>
                </a:glow>
              </a:effectLst>
              <a:cs typeface="B Nazanin" panose="00000400000000000000" pitchFamily="2" charset="-78"/>
            </a:endParaRPr>
          </a:p>
        </p:txBody>
      </p:sp>
      <p:sp>
        <p:nvSpPr>
          <p:cNvPr id="17" name="TextBox 16">
            <a:extLst>
              <a:ext uri="{FF2B5EF4-FFF2-40B4-BE49-F238E27FC236}">
                <a16:creationId xmlns:a16="http://schemas.microsoft.com/office/drawing/2014/main" id="{E1C7C280-EDA9-446F-8B5F-F2363906EFFF}"/>
              </a:ext>
            </a:extLst>
          </p:cNvPr>
          <p:cNvSpPr txBox="1"/>
          <p:nvPr/>
        </p:nvSpPr>
        <p:spPr>
          <a:xfrm>
            <a:off x="2254984" y="5569652"/>
            <a:ext cx="7594600" cy="584775"/>
          </a:xfrm>
          <a:prstGeom prst="rect">
            <a:avLst/>
          </a:prstGeom>
          <a:noFill/>
        </p:spPr>
        <p:txBody>
          <a:bodyPr wrap="square" rtlCol="0">
            <a:spAutoFit/>
          </a:bodyPr>
          <a:lstStyle/>
          <a:p>
            <a:pPr algn="ctr" rtl="1"/>
            <a:r>
              <a:rPr lang="fa-IR" sz="3200" dirty="0">
                <a:solidFill>
                  <a:srgbClr val="002060"/>
                </a:solidFill>
                <a:cs typeface="Persian-EntezareZohoor B3" panose="00000700000000000000" pitchFamily="2" charset="-78"/>
              </a:rPr>
              <a:t>بندگی زمینه دریافت نعمت‌ها و سِمَت‌های خاص الهی است. </a:t>
            </a:r>
            <a:endParaRPr lang="en-US" sz="8000" dirty="0">
              <a:solidFill>
                <a:srgbClr val="002060"/>
              </a:solidFill>
              <a:cs typeface="Persian-EntezareZohoor B3" panose="00000700000000000000" pitchFamily="2" charset="-78"/>
            </a:endParaRPr>
          </a:p>
        </p:txBody>
      </p:sp>
      <p:sp>
        <p:nvSpPr>
          <p:cNvPr id="18" name="TextBox 17">
            <a:extLst>
              <a:ext uri="{FF2B5EF4-FFF2-40B4-BE49-F238E27FC236}">
                <a16:creationId xmlns:a16="http://schemas.microsoft.com/office/drawing/2014/main" id="{7ED637D2-0F42-411A-92E3-667CC37FD9C7}"/>
              </a:ext>
            </a:extLst>
          </p:cNvPr>
          <p:cNvSpPr txBox="1"/>
          <p:nvPr/>
        </p:nvSpPr>
        <p:spPr>
          <a:xfrm>
            <a:off x="2298700" y="5548838"/>
            <a:ext cx="7594600" cy="584775"/>
          </a:xfrm>
          <a:prstGeom prst="rect">
            <a:avLst/>
          </a:prstGeom>
          <a:noFill/>
        </p:spPr>
        <p:txBody>
          <a:bodyPr wrap="square" rtlCol="0">
            <a:spAutoFit/>
          </a:bodyPr>
          <a:lstStyle/>
          <a:p>
            <a:pPr algn="ctr" rtl="1"/>
            <a:r>
              <a:rPr lang="fa-IR" sz="3200" dirty="0">
                <a:solidFill>
                  <a:srgbClr val="002060"/>
                </a:solidFill>
                <a:cs typeface="Persian-EntezareZohoor B3" panose="00000700000000000000" pitchFamily="2" charset="-78"/>
              </a:rPr>
              <a:t>اول عبودیت، بعد رسالت.</a:t>
            </a:r>
            <a:endParaRPr lang="en-US" sz="8000" dirty="0">
              <a:solidFill>
                <a:srgbClr val="002060"/>
              </a:solidFill>
              <a:cs typeface="Persian-EntezareZohoor B3" panose="00000700000000000000" pitchFamily="2" charset="-78"/>
            </a:endParaRPr>
          </a:p>
        </p:txBody>
      </p:sp>
    </p:spTree>
    <p:extLst>
      <p:ext uri="{BB962C8B-B14F-4D97-AF65-F5344CB8AC3E}">
        <p14:creationId xmlns:p14="http://schemas.microsoft.com/office/powerpoint/2010/main" val="256055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8" grpId="1"/>
      <p:bldP spid="6" grpId="0"/>
      <p:bldP spid="14" grpId="0"/>
      <p:bldP spid="13" grpId="0"/>
      <p:bldP spid="17" grpId="0"/>
      <p:bldP spid="17" grpId="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4" y="5153491"/>
            <a:ext cx="7918956" cy="14170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endParaRPr lang="en-US" sz="3200" dirty="0"/>
          </a:p>
          <a:p>
            <a:pPr algn="ctr" rtl="1"/>
            <a:r>
              <a:rPr lang="fa-IR" dirty="0"/>
              <a:t>  </a:t>
            </a:r>
            <a:br>
              <a:rPr lang="fa-IR" dirty="0"/>
            </a:br>
            <a:endParaRPr lang="en-US" dirty="0"/>
          </a:p>
        </p:txBody>
      </p:sp>
      <p:sp>
        <p:nvSpPr>
          <p:cNvPr id="7" name="Rectangle 6"/>
          <p:cNvSpPr/>
          <p:nvPr/>
        </p:nvSpPr>
        <p:spPr>
          <a:xfrm>
            <a:off x="842790"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rtl="1"/>
            <a:endParaRPr lang="en-US" dirty="0">
              <a:cs typeface="QuranTaha" panose="02010000000000000000" pitchFamily="2" charset="-78"/>
            </a:endParaRPr>
          </a:p>
        </p:txBody>
      </p:sp>
      <p:sp>
        <p:nvSpPr>
          <p:cNvPr id="6" name="TextBox 5"/>
          <p:cNvSpPr txBox="1"/>
          <p:nvPr/>
        </p:nvSpPr>
        <p:spPr>
          <a:xfrm>
            <a:off x="1610235" y="665062"/>
            <a:ext cx="8790494" cy="1862048"/>
          </a:xfrm>
          <a:prstGeom prst="rect">
            <a:avLst/>
          </a:prstGeom>
          <a:noFill/>
        </p:spPr>
        <p:txBody>
          <a:bodyPr wrap="square" rtlCol="0">
            <a:spAutoFit/>
          </a:bodyPr>
          <a:lstStyle/>
          <a:p>
            <a:pPr algn="ctr" rtl="1">
              <a:lnSpc>
                <a:spcPct val="150000"/>
              </a:lnSpc>
            </a:pPr>
            <a:r>
              <a:rPr lang="fa-IR" sz="4000" dirty="0">
                <a:effectLst>
                  <a:glow rad="228600">
                    <a:schemeClr val="accent4">
                      <a:satMod val="175000"/>
                      <a:alpha val="40000"/>
                    </a:schemeClr>
                  </a:glow>
                </a:effectLst>
                <a:cs typeface="QuranTaha" panose="02010000000000000000" pitchFamily="2" charset="-78"/>
              </a:rPr>
              <a:t>وَ جَعَلَنِي مُبَارَكًا أَيْنَ مَا كُنتُ وَأَوْصَانِي بِالصَّلَاةِ وَالزَّكَاةِ مَا دُمْتُ حَيًّا </a:t>
            </a:r>
            <a:endParaRPr lang="en-US" sz="4000" dirty="0">
              <a:effectLst>
                <a:glow rad="228600">
                  <a:schemeClr val="accent4">
                    <a:satMod val="175000"/>
                    <a:alpha val="40000"/>
                  </a:schemeClr>
                </a:glow>
              </a:effectLst>
              <a:cs typeface="QuranTaha" panose="02010000000000000000" pitchFamily="2" charset="-78"/>
            </a:endParaRPr>
          </a:p>
        </p:txBody>
      </p:sp>
      <p:sp>
        <p:nvSpPr>
          <p:cNvPr id="8" name="TextBox 7"/>
          <p:cNvSpPr txBox="1"/>
          <p:nvPr/>
        </p:nvSpPr>
        <p:spPr>
          <a:xfrm>
            <a:off x="2208182" y="5477319"/>
            <a:ext cx="7594600" cy="769441"/>
          </a:xfrm>
          <a:prstGeom prst="rect">
            <a:avLst/>
          </a:prstGeom>
          <a:noFill/>
        </p:spPr>
        <p:txBody>
          <a:bodyPr wrap="square" rtlCol="0">
            <a:spAutoFit/>
          </a:bodyPr>
          <a:lstStyle/>
          <a:p>
            <a:pPr algn="ctr" rtl="1"/>
            <a:r>
              <a:rPr lang="fa-IR" sz="4400" dirty="0">
                <a:solidFill>
                  <a:srgbClr val="002060"/>
                </a:solidFill>
                <a:cs typeface="Persian-EntezareZohoor B3" panose="00000700000000000000" pitchFamily="2" charset="-78"/>
              </a:rPr>
              <a:t>توصیه به نماز و ارتباط دائمی باخدا</a:t>
            </a:r>
            <a:endParaRPr lang="en-US" sz="11500" dirty="0">
              <a:solidFill>
                <a:srgbClr val="002060"/>
              </a:solidFill>
              <a:cs typeface="Persian-EntezareZohoor B3" panose="000007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99518" y="2932483"/>
            <a:ext cx="10105533" cy="1331134"/>
          </a:xfrm>
          <a:prstGeom prst="rect">
            <a:avLst/>
          </a:prstGeom>
          <a:noFill/>
        </p:spPr>
        <p:txBody>
          <a:bodyPr wrap="square" rtlCol="0">
            <a:spAutoFit/>
          </a:bodyPr>
          <a:lstStyle/>
          <a:p>
            <a:pPr algn="ctr" rtl="1">
              <a:lnSpc>
                <a:spcPct val="150000"/>
              </a:lnSpc>
            </a:pPr>
            <a:r>
              <a:rPr lang="fa-IR" sz="2800" dirty="0">
                <a:solidFill>
                  <a:srgbClr val="FF0000"/>
                </a:solidFill>
                <a:cs typeface="B Homa" panose="00000400000000000000" pitchFamily="2" charset="-78"/>
              </a:rPr>
              <a:t>و مرا هر کجا که باشم مایه برکت (و رحمت) گردانید، و تا زنده‏ام به عبادت نماز و زکات سفارش کرد.</a:t>
            </a:r>
          </a:p>
        </p:txBody>
      </p:sp>
      <p:sp>
        <p:nvSpPr>
          <p:cNvPr id="13" name="TextBox 12"/>
          <p:cNvSpPr txBox="1"/>
          <p:nvPr/>
        </p:nvSpPr>
        <p:spPr>
          <a:xfrm>
            <a:off x="859823" y="2369763"/>
            <a:ext cx="1670182" cy="430887"/>
          </a:xfrm>
          <a:prstGeom prst="rect">
            <a:avLst/>
          </a:prstGeom>
          <a:noFill/>
        </p:spPr>
        <p:txBody>
          <a:bodyPr wrap="square" rtlCol="0">
            <a:spAutoFit/>
          </a:bodyPr>
          <a:lstStyle/>
          <a:p>
            <a:pPr algn="ctr" rtl="1">
              <a:lnSpc>
                <a:spcPct val="150000"/>
              </a:lnSpc>
            </a:pPr>
            <a:r>
              <a:rPr lang="fa-IR" sz="1600" dirty="0">
                <a:effectLst>
                  <a:glow rad="228600">
                    <a:schemeClr val="accent4">
                      <a:satMod val="175000"/>
                      <a:alpha val="40000"/>
                    </a:schemeClr>
                  </a:glow>
                </a:effectLst>
                <a:cs typeface="B Nazanin" panose="00000400000000000000" pitchFamily="2" charset="-78"/>
              </a:rPr>
              <a:t>سوره مریم  آیه 31</a:t>
            </a:r>
            <a:endParaRPr lang="en-US" sz="1600" dirty="0">
              <a:effectLst>
                <a:glow rad="228600">
                  <a:schemeClr val="accent4">
                    <a:satMod val="175000"/>
                    <a:alpha val="40000"/>
                  </a:schemeClr>
                </a:glow>
              </a:effectLst>
              <a:cs typeface="B Nazanin" panose="00000400000000000000" pitchFamily="2" charset="-78"/>
            </a:endParaRPr>
          </a:p>
        </p:txBody>
      </p:sp>
      <p:sp>
        <p:nvSpPr>
          <p:cNvPr id="17" name="TextBox 16">
            <a:extLst>
              <a:ext uri="{FF2B5EF4-FFF2-40B4-BE49-F238E27FC236}">
                <a16:creationId xmlns:a16="http://schemas.microsoft.com/office/drawing/2014/main" id="{E1C7C280-EDA9-446F-8B5F-F2363906EFFF}"/>
              </a:ext>
            </a:extLst>
          </p:cNvPr>
          <p:cNvSpPr txBox="1"/>
          <p:nvPr/>
        </p:nvSpPr>
        <p:spPr>
          <a:xfrm>
            <a:off x="2298700" y="5482118"/>
            <a:ext cx="7594600" cy="769441"/>
          </a:xfrm>
          <a:prstGeom prst="rect">
            <a:avLst/>
          </a:prstGeom>
          <a:noFill/>
        </p:spPr>
        <p:txBody>
          <a:bodyPr wrap="square" rtlCol="0">
            <a:spAutoFit/>
          </a:bodyPr>
          <a:lstStyle/>
          <a:p>
            <a:pPr algn="ctr" rtl="1"/>
            <a:r>
              <a:rPr lang="fa-IR" sz="4400" dirty="0">
                <a:solidFill>
                  <a:srgbClr val="002060"/>
                </a:solidFill>
                <a:cs typeface="Persian-EntezareZohoor B3" panose="00000700000000000000" pitchFamily="2" charset="-78"/>
              </a:rPr>
              <a:t>توصیه به زکات و توجه به وظایف مالی</a:t>
            </a:r>
            <a:endParaRPr lang="en-US" sz="11500" dirty="0">
              <a:solidFill>
                <a:srgbClr val="002060"/>
              </a:solidFill>
              <a:cs typeface="Persian-EntezareZohoor B3" panose="00000700000000000000" pitchFamily="2" charset="-78"/>
            </a:endParaRPr>
          </a:p>
        </p:txBody>
      </p:sp>
    </p:spTree>
    <p:extLst>
      <p:ext uri="{BB962C8B-B14F-4D97-AF65-F5344CB8AC3E}">
        <p14:creationId xmlns:p14="http://schemas.microsoft.com/office/powerpoint/2010/main" val="235142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p:bldP spid="8" grpId="0"/>
      <p:bldP spid="8" grpId="1"/>
      <p:bldP spid="14" grpId="0"/>
      <p:bldP spid="13" grpId="0"/>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4" y="5153491"/>
            <a:ext cx="7918956" cy="14170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endParaRPr lang="en-US" sz="3200" dirty="0"/>
          </a:p>
          <a:p>
            <a:pPr algn="ctr" rtl="1"/>
            <a:r>
              <a:rPr lang="fa-IR" dirty="0"/>
              <a:t>  </a:t>
            </a:r>
            <a:br>
              <a:rPr lang="fa-IR" dirty="0"/>
            </a:br>
            <a:endParaRPr lang="en-US" dirty="0"/>
          </a:p>
        </p:txBody>
      </p:sp>
      <p:sp>
        <p:nvSpPr>
          <p:cNvPr id="7" name="Rectangle 6"/>
          <p:cNvSpPr/>
          <p:nvPr/>
        </p:nvSpPr>
        <p:spPr>
          <a:xfrm>
            <a:off x="842790"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rtl="1"/>
            <a:endParaRPr lang="en-US" dirty="0">
              <a:cs typeface="QuranTaha" panose="02010000000000000000" pitchFamily="2" charset="-78"/>
            </a:endParaRPr>
          </a:p>
        </p:txBody>
      </p:sp>
      <p:sp>
        <p:nvSpPr>
          <p:cNvPr id="6" name="TextBox 5"/>
          <p:cNvSpPr txBox="1"/>
          <p:nvPr/>
        </p:nvSpPr>
        <p:spPr>
          <a:xfrm>
            <a:off x="1610235" y="1182113"/>
            <a:ext cx="8790494" cy="938719"/>
          </a:xfrm>
          <a:prstGeom prst="rect">
            <a:avLst/>
          </a:prstGeom>
          <a:noFill/>
        </p:spPr>
        <p:txBody>
          <a:bodyPr wrap="square" rtlCol="0">
            <a:spAutoFit/>
          </a:bodyPr>
          <a:lstStyle/>
          <a:p>
            <a:pPr algn="ctr" rtl="1">
              <a:lnSpc>
                <a:spcPct val="150000"/>
              </a:lnSpc>
            </a:pPr>
            <a:r>
              <a:rPr lang="fa-IR" sz="4000" dirty="0">
                <a:effectLst>
                  <a:glow rad="228600">
                    <a:schemeClr val="accent4">
                      <a:satMod val="175000"/>
                      <a:alpha val="40000"/>
                    </a:schemeClr>
                  </a:glow>
                </a:effectLst>
                <a:cs typeface="QuranTaha" panose="02010000000000000000" pitchFamily="2" charset="-78"/>
              </a:rPr>
              <a:t>وَبَرًّا بِوَالِدَتِي وَلَمْ يَجْعَلْنِي جَبَّارًا شَقِيًّا </a:t>
            </a:r>
            <a:endParaRPr lang="en-US" sz="4000" dirty="0">
              <a:effectLst>
                <a:glow rad="228600">
                  <a:schemeClr val="accent4">
                    <a:satMod val="175000"/>
                    <a:alpha val="40000"/>
                  </a:schemeClr>
                </a:glow>
              </a:effectLst>
              <a:cs typeface="QuranTaha" panose="02010000000000000000" pitchFamily="2" charset="-78"/>
            </a:endParaRPr>
          </a:p>
        </p:txBody>
      </p:sp>
      <p:sp>
        <p:nvSpPr>
          <p:cNvPr id="8" name="TextBox 7"/>
          <p:cNvSpPr txBox="1"/>
          <p:nvPr/>
        </p:nvSpPr>
        <p:spPr>
          <a:xfrm>
            <a:off x="2208182" y="5477319"/>
            <a:ext cx="7594600" cy="769441"/>
          </a:xfrm>
          <a:prstGeom prst="rect">
            <a:avLst/>
          </a:prstGeom>
          <a:noFill/>
        </p:spPr>
        <p:txBody>
          <a:bodyPr wrap="square" rtlCol="0">
            <a:spAutoFit/>
          </a:bodyPr>
          <a:lstStyle/>
          <a:p>
            <a:pPr algn="ctr" rtl="1"/>
            <a:r>
              <a:rPr lang="fa-IR" sz="4400" dirty="0">
                <a:solidFill>
                  <a:srgbClr val="002060"/>
                </a:solidFill>
                <a:cs typeface="Persian-EntezareZohoor B3" panose="00000700000000000000" pitchFamily="2" charset="-78"/>
              </a:rPr>
              <a:t>توصیه به نیکی به مادر</a:t>
            </a:r>
            <a:endParaRPr lang="en-US" sz="11500" dirty="0">
              <a:solidFill>
                <a:srgbClr val="002060"/>
              </a:solidFill>
              <a:cs typeface="Persian-EntezareZohoor B3" panose="000007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52715" y="3123592"/>
            <a:ext cx="10105533" cy="769441"/>
          </a:xfrm>
          <a:prstGeom prst="rect">
            <a:avLst/>
          </a:prstGeom>
          <a:noFill/>
        </p:spPr>
        <p:txBody>
          <a:bodyPr wrap="square" rtlCol="0">
            <a:spAutoFit/>
          </a:bodyPr>
          <a:lstStyle/>
          <a:p>
            <a:pPr algn="ctr" rtl="1">
              <a:lnSpc>
                <a:spcPct val="150000"/>
              </a:lnSpc>
            </a:pPr>
            <a:r>
              <a:rPr lang="fa-IR" sz="3200" dirty="0">
                <a:solidFill>
                  <a:srgbClr val="FF0000"/>
                </a:solidFill>
                <a:cs typeface="B Homa" panose="00000400000000000000" pitchFamily="2" charset="-78"/>
              </a:rPr>
              <a:t>و مرا نیکوکار به مادرم و مرا ستمکار و شقی نگردانید. </a:t>
            </a:r>
          </a:p>
        </p:txBody>
      </p:sp>
      <p:sp>
        <p:nvSpPr>
          <p:cNvPr id="13" name="TextBox 12"/>
          <p:cNvSpPr txBox="1"/>
          <p:nvPr/>
        </p:nvSpPr>
        <p:spPr>
          <a:xfrm>
            <a:off x="859823" y="2369763"/>
            <a:ext cx="1670182" cy="430887"/>
          </a:xfrm>
          <a:prstGeom prst="rect">
            <a:avLst/>
          </a:prstGeom>
          <a:noFill/>
        </p:spPr>
        <p:txBody>
          <a:bodyPr wrap="square" rtlCol="0">
            <a:spAutoFit/>
          </a:bodyPr>
          <a:lstStyle/>
          <a:p>
            <a:pPr algn="ctr" rtl="1">
              <a:lnSpc>
                <a:spcPct val="150000"/>
              </a:lnSpc>
            </a:pPr>
            <a:r>
              <a:rPr lang="fa-IR" sz="1600" dirty="0">
                <a:effectLst>
                  <a:glow rad="228600">
                    <a:schemeClr val="accent4">
                      <a:satMod val="175000"/>
                      <a:alpha val="40000"/>
                    </a:schemeClr>
                  </a:glow>
                </a:effectLst>
                <a:cs typeface="B Nazanin" panose="00000400000000000000" pitchFamily="2" charset="-78"/>
              </a:rPr>
              <a:t>سوره مریم  آیه 32</a:t>
            </a:r>
            <a:endParaRPr lang="en-US" sz="1600" dirty="0">
              <a:effectLst>
                <a:glow rad="228600">
                  <a:schemeClr val="accent4">
                    <a:satMod val="175000"/>
                    <a:alpha val="40000"/>
                  </a:schemeClr>
                </a:glow>
              </a:effectLst>
              <a:cs typeface="B Nazanin" panose="00000400000000000000" pitchFamily="2" charset="-78"/>
            </a:endParaRPr>
          </a:p>
        </p:txBody>
      </p:sp>
      <p:sp>
        <p:nvSpPr>
          <p:cNvPr id="17" name="TextBox 16">
            <a:extLst>
              <a:ext uri="{FF2B5EF4-FFF2-40B4-BE49-F238E27FC236}">
                <a16:creationId xmlns:a16="http://schemas.microsoft.com/office/drawing/2014/main" id="{E1C7C280-EDA9-446F-8B5F-F2363906EFFF}"/>
              </a:ext>
            </a:extLst>
          </p:cNvPr>
          <p:cNvSpPr txBox="1"/>
          <p:nvPr/>
        </p:nvSpPr>
        <p:spPr>
          <a:xfrm>
            <a:off x="2227040" y="5477319"/>
            <a:ext cx="7594600" cy="769441"/>
          </a:xfrm>
          <a:prstGeom prst="rect">
            <a:avLst/>
          </a:prstGeom>
          <a:noFill/>
        </p:spPr>
        <p:txBody>
          <a:bodyPr wrap="square" rtlCol="0">
            <a:spAutoFit/>
          </a:bodyPr>
          <a:lstStyle/>
          <a:p>
            <a:pPr algn="ctr" rtl="1"/>
            <a:r>
              <a:rPr lang="fa-IR" sz="4400" dirty="0">
                <a:solidFill>
                  <a:srgbClr val="002060"/>
                </a:solidFill>
                <a:cs typeface="Persian-EntezareZohoor B3" panose="00000700000000000000" pitchFamily="2" charset="-78"/>
              </a:rPr>
              <a:t>دوری از ستمگری ؛ارتباط صحیح با دیگران</a:t>
            </a:r>
            <a:endParaRPr lang="en-US" sz="11500" dirty="0">
              <a:solidFill>
                <a:srgbClr val="002060"/>
              </a:solidFill>
              <a:cs typeface="Persian-EntezareZohoor B3" panose="00000700000000000000" pitchFamily="2" charset="-78"/>
            </a:endParaRPr>
          </a:p>
        </p:txBody>
      </p:sp>
    </p:spTree>
    <p:extLst>
      <p:ext uri="{BB962C8B-B14F-4D97-AF65-F5344CB8AC3E}">
        <p14:creationId xmlns:p14="http://schemas.microsoft.com/office/powerpoint/2010/main" val="163248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p:bldP spid="8" grpId="0"/>
      <p:bldP spid="8" grpId="1"/>
      <p:bldP spid="14" grpId="0"/>
      <p:bldP spid="13" grpId="0"/>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4" y="5153491"/>
            <a:ext cx="7918956" cy="14170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endParaRPr lang="en-US" sz="3200" dirty="0"/>
          </a:p>
          <a:p>
            <a:pPr algn="ctr" rtl="1"/>
            <a:r>
              <a:rPr lang="fa-IR" dirty="0"/>
              <a:t>  </a:t>
            </a:r>
            <a:br>
              <a:rPr lang="fa-IR" dirty="0"/>
            </a:br>
            <a:endParaRPr lang="en-US" dirty="0"/>
          </a:p>
        </p:txBody>
      </p:sp>
      <p:sp>
        <p:nvSpPr>
          <p:cNvPr id="7" name="Rectangle 6"/>
          <p:cNvSpPr/>
          <p:nvPr/>
        </p:nvSpPr>
        <p:spPr>
          <a:xfrm>
            <a:off x="842790"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rtl="1"/>
            <a:endParaRPr lang="en-US" dirty="0">
              <a:cs typeface="QuranTaha" panose="02010000000000000000" pitchFamily="2" charset="-78"/>
            </a:endParaRPr>
          </a:p>
        </p:txBody>
      </p:sp>
      <p:sp>
        <p:nvSpPr>
          <p:cNvPr id="6" name="TextBox 5"/>
          <p:cNvSpPr txBox="1"/>
          <p:nvPr/>
        </p:nvSpPr>
        <p:spPr>
          <a:xfrm>
            <a:off x="1610235" y="1182113"/>
            <a:ext cx="8790494" cy="938719"/>
          </a:xfrm>
          <a:prstGeom prst="rect">
            <a:avLst/>
          </a:prstGeom>
          <a:noFill/>
        </p:spPr>
        <p:txBody>
          <a:bodyPr wrap="square" rtlCol="0">
            <a:spAutoFit/>
          </a:bodyPr>
          <a:lstStyle/>
          <a:p>
            <a:pPr algn="ctr" rtl="1">
              <a:lnSpc>
                <a:spcPct val="150000"/>
              </a:lnSpc>
            </a:pPr>
            <a:r>
              <a:rPr lang="fa-IR" sz="4000" dirty="0">
                <a:effectLst>
                  <a:glow rad="228600">
                    <a:schemeClr val="accent4">
                      <a:satMod val="175000"/>
                      <a:alpha val="40000"/>
                    </a:schemeClr>
                  </a:glow>
                </a:effectLst>
                <a:cs typeface="QuranTaha" panose="02010000000000000000" pitchFamily="2" charset="-78"/>
              </a:rPr>
              <a:t>وَالسَّلَامُ عَلَيَّ يَوْمَ وُلِدتُّ وَيَوْمَ أَمُوتُ وَيَوْمَ أُبْعَثُ حَيًّا </a:t>
            </a:r>
            <a:endParaRPr lang="en-US" sz="4000" dirty="0">
              <a:effectLst>
                <a:glow rad="228600">
                  <a:schemeClr val="accent4">
                    <a:satMod val="175000"/>
                    <a:alpha val="40000"/>
                  </a:schemeClr>
                </a:glow>
              </a:effectLst>
              <a:cs typeface="QuranTaha" panose="02010000000000000000" pitchFamily="2" charset="-78"/>
            </a:endParaRPr>
          </a:p>
        </p:txBody>
      </p:sp>
      <p:sp>
        <p:nvSpPr>
          <p:cNvPr id="8" name="TextBox 7"/>
          <p:cNvSpPr txBox="1"/>
          <p:nvPr/>
        </p:nvSpPr>
        <p:spPr>
          <a:xfrm>
            <a:off x="2208181" y="5273254"/>
            <a:ext cx="7594600" cy="1323439"/>
          </a:xfrm>
          <a:prstGeom prst="rect">
            <a:avLst/>
          </a:prstGeom>
          <a:noFill/>
        </p:spPr>
        <p:txBody>
          <a:bodyPr wrap="square" rtlCol="0">
            <a:spAutoFit/>
          </a:bodyPr>
          <a:lstStyle/>
          <a:p>
            <a:pPr algn="ctr" rtl="1"/>
            <a:r>
              <a:rPr lang="fa-IR" sz="4000" dirty="0">
                <a:solidFill>
                  <a:srgbClr val="002060"/>
                </a:solidFill>
                <a:cs typeface="Persian-EntezareZohoor B3" panose="00000700000000000000" pitchFamily="2" charset="-78"/>
              </a:rPr>
              <a:t>سلام‌های سه‌گانه برای روز ولادت، هجرت دنیوی و بعثت اخروی</a:t>
            </a:r>
            <a:endParaRPr lang="en-US" sz="9600" dirty="0">
              <a:solidFill>
                <a:srgbClr val="002060"/>
              </a:solidFill>
              <a:cs typeface="Persian-EntezareZohoor B3" panose="000007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52715" y="3123592"/>
            <a:ext cx="10105533" cy="1508105"/>
          </a:xfrm>
          <a:prstGeom prst="rect">
            <a:avLst/>
          </a:prstGeom>
          <a:noFill/>
        </p:spPr>
        <p:txBody>
          <a:bodyPr wrap="square" rtlCol="0">
            <a:spAutoFit/>
          </a:bodyPr>
          <a:lstStyle/>
          <a:p>
            <a:pPr algn="ctr" rtl="1">
              <a:lnSpc>
                <a:spcPct val="150000"/>
              </a:lnSpc>
            </a:pPr>
            <a:r>
              <a:rPr lang="fa-IR" sz="3200" dirty="0">
                <a:solidFill>
                  <a:srgbClr val="FF0000"/>
                </a:solidFill>
                <a:cs typeface="B Homa" panose="00000400000000000000" pitchFamily="2" charset="-78"/>
              </a:rPr>
              <a:t>سلام بر من، روزی که زاده شدم و روزی که می‌میرم و روزی که برانگیخته می‌شوم</a:t>
            </a:r>
          </a:p>
        </p:txBody>
      </p:sp>
      <p:sp>
        <p:nvSpPr>
          <p:cNvPr id="13" name="TextBox 12"/>
          <p:cNvSpPr txBox="1"/>
          <p:nvPr/>
        </p:nvSpPr>
        <p:spPr>
          <a:xfrm>
            <a:off x="859823" y="2369763"/>
            <a:ext cx="1670182" cy="430887"/>
          </a:xfrm>
          <a:prstGeom prst="rect">
            <a:avLst/>
          </a:prstGeom>
          <a:noFill/>
        </p:spPr>
        <p:txBody>
          <a:bodyPr wrap="square" rtlCol="0">
            <a:spAutoFit/>
          </a:bodyPr>
          <a:lstStyle/>
          <a:p>
            <a:pPr algn="ctr" rtl="1">
              <a:lnSpc>
                <a:spcPct val="150000"/>
              </a:lnSpc>
            </a:pPr>
            <a:r>
              <a:rPr lang="fa-IR" sz="1600" dirty="0">
                <a:effectLst>
                  <a:glow rad="228600">
                    <a:schemeClr val="accent4">
                      <a:satMod val="175000"/>
                      <a:alpha val="40000"/>
                    </a:schemeClr>
                  </a:glow>
                </a:effectLst>
                <a:cs typeface="B Nazanin" panose="00000400000000000000" pitchFamily="2" charset="-78"/>
              </a:rPr>
              <a:t>سوره مریم  آیه 33</a:t>
            </a:r>
            <a:endParaRPr lang="en-US" sz="1600" dirty="0">
              <a:effectLst>
                <a:glow rad="228600">
                  <a:schemeClr val="accent4">
                    <a:satMod val="175000"/>
                    <a:alpha val="40000"/>
                  </a:schemeClr>
                </a:glow>
              </a:effectLst>
              <a:cs typeface="B Nazanin" panose="00000400000000000000" pitchFamily="2" charset="-78"/>
            </a:endParaRPr>
          </a:p>
        </p:txBody>
      </p:sp>
    </p:spTree>
    <p:extLst>
      <p:ext uri="{BB962C8B-B14F-4D97-AF65-F5344CB8AC3E}">
        <p14:creationId xmlns:p14="http://schemas.microsoft.com/office/powerpoint/2010/main" val="46241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p:bldP spid="8" grpId="0"/>
      <p:bldP spid="8" grpId="1"/>
      <p:bldP spid="14"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4" y="5153491"/>
            <a:ext cx="7918956" cy="14170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endParaRPr lang="en-US" sz="3200" dirty="0"/>
          </a:p>
          <a:p>
            <a:pPr algn="ctr" rtl="1"/>
            <a:r>
              <a:rPr lang="fa-IR" dirty="0"/>
              <a:t>  </a:t>
            </a:r>
            <a:br>
              <a:rPr lang="fa-IR" dirty="0"/>
            </a:br>
            <a:endParaRPr lang="en-US" dirty="0"/>
          </a:p>
        </p:txBody>
      </p:sp>
      <p:sp>
        <p:nvSpPr>
          <p:cNvPr id="7" name="Rectangle 6"/>
          <p:cNvSpPr/>
          <p:nvPr/>
        </p:nvSpPr>
        <p:spPr>
          <a:xfrm>
            <a:off x="842790"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rtl="1"/>
            <a:endParaRPr lang="en-US" dirty="0">
              <a:cs typeface="QuranTaha" panose="02010000000000000000" pitchFamily="2" charset="-78"/>
            </a:endParaRPr>
          </a:p>
        </p:txBody>
      </p:sp>
      <p:sp>
        <p:nvSpPr>
          <p:cNvPr id="6" name="TextBox 5"/>
          <p:cNvSpPr txBox="1"/>
          <p:nvPr/>
        </p:nvSpPr>
        <p:spPr>
          <a:xfrm>
            <a:off x="1172254" y="693246"/>
            <a:ext cx="9666453" cy="1508105"/>
          </a:xfrm>
          <a:prstGeom prst="rect">
            <a:avLst/>
          </a:prstGeom>
          <a:noFill/>
        </p:spPr>
        <p:txBody>
          <a:bodyPr wrap="square" rtlCol="0">
            <a:spAutoFit/>
          </a:bodyPr>
          <a:lstStyle/>
          <a:p>
            <a:pPr algn="ctr" rtl="1">
              <a:lnSpc>
                <a:spcPct val="150000"/>
              </a:lnSpc>
            </a:pPr>
            <a:r>
              <a:rPr lang="fa-IR" sz="3200" dirty="0">
                <a:effectLst>
                  <a:glow rad="228600">
                    <a:schemeClr val="accent4">
                      <a:satMod val="175000"/>
                      <a:alpha val="40000"/>
                    </a:schemeClr>
                  </a:glow>
                </a:effectLst>
                <a:cs typeface="QuranTaha" panose="02010000000000000000" pitchFamily="2" charset="-78"/>
              </a:rPr>
              <a:t>ذَلِكَ عِيسَى ابْنُ مَرْيَمَ قَوْلَ الْحَقِّ الَّذِي فِيهِ يَمْتَرُونَ (۳۴) مَاكَانَ لِلَّهِ أَن يَتَّخِذَ مِن وَلَدٍ سُبْحَانَهُ إِذَا قَضَى أَمْرًا فَإِنَّمَا يَقُولُ لَهُ كُن فَيَكُونُ(۳۵)	</a:t>
            </a:r>
          </a:p>
        </p:txBody>
      </p:sp>
      <p:sp>
        <p:nvSpPr>
          <p:cNvPr id="8" name="TextBox 7"/>
          <p:cNvSpPr txBox="1"/>
          <p:nvPr/>
        </p:nvSpPr>
        <p:spPr>
          <a:xfrm>
            <a:off x="2208179" y="5477319"/>
            <a:ext cx="7594600" cy="769441"/>
          </a:xfrm>
          <a:prstGeom prst="rect">
            <a:avLst/>
          </a:prstGeom>
          <a:noFill/>
        </p:spPr>
        <p:txBody>
          <a:bodyPr wrap="square" rtlCol="0">
            <a:spAutoFit/>
          </a:bodyPr>
          <a:lstStyle/>
          <a:p>
            <a:pPr algn="ctr" rtl="1"/>
            <a:r>
              <a:rPr lang="fa-IR" sz="4400" dirty="0">
                <a:solidFill>
                  <a:srgbClr val="002060"/>
                </a:solidFill>
                <a:cs typeface="Persian-EntezareZohoor B3" panose="00000700000000000000" pitchFamily="2" charset="-78"/>
              </a:rPr>
              <a:t>رفع اتهام و شبهه فرزندی خداوند</a:t>
            </a:r>
            <a:endParaRPr lang="en-US" sz="11500" dirty="0">
              <a:solidFill>
                <a:srgbClr val="002060"/>
              </a:solidFill>
              <a:cs typeface="Persian-EntezareZohoor B3" panose="000007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52713" y="2965946"/>
            <a:ext cx="10105533" cy="1877437"/>
          </a:xfrm>
          <a:prstGeom prst="rect">
            <a:avLst/>
          </a:prstGeom>
          <a:noFill/>
        </p:spPr>
        <p:txBody>
          <a:bodyPr wrap="square" rtlCol="0">
            <a:spAutoFit/>
          </a:bodyPr>
          <a:lstStyle/>
          <a:p>
            <a:pPr algn="ctr" rtl="1">
              <a:lnSpc>
                <a:spcPct val="150000"/>
              </a:lnSpc>
            </a:pPr>
            <a:r>
              <a:rPr lang="fa-IR" sz="2400" dirty="0">
                <a:solidFill>
                  <a:srgbClr val="FF0000"/>
                </a:solidFill>
                <a:cs typeface="B Homa" panose="00000400000000000000" pitchFamily="2" charset="-78"/>
              </a:rPr>
              <a:t>این است عیسی بن مریم به سخن حق همان که در باره او در تردید بودند(34) نسزد خداوند را که فرزندی برگیرد منزه است چون اراده کاری کند، می گوید: موجود شو پس موجود می شود(35)</a:t>
            </a:r>
          </a:p>
          <a:p>
            <a:pPr algn="ctr" rtl="1">
              <a:lnSpc>
                <a:spcPct val="150000"/>
              </a:lnSpc>
            </a:pPr>
            <a:endParaRPr lang="fa-IR" sz="3200" dirty="0">
              <a:solidFill>
                <a:srgbClr val="FF0000"/>
              </a:solidFill>
              <a:cs typeface="B Homa" panose="00000400000000000000" pitchFamily="2" charset="-78"/>
            </a:endParaRPr>
          </a:p>
        </p:txBody>
      </p:sp>
      <p:sp>
        <p:nvSpPr>
          <p:cNvPr id="13" name="TextBox 12"/>
          <p:cNvSpPr txBox="1"/>
          <p:nvPr/>
        </p:nvSpPr>
        <p:spPr>
          <a:xfrm>
            <a:off x="734992" y="2369763"/>
            <a:ext cx="1795013" cy="461665"/>
          </a:xfrm>
          <a:prstGeom prst="rect">
            <a:avLst/>
          </a:prstGeom>
          <a:noFill/>
        </p:spPr>
        <p:txBody>
          <a:bodyPr wrap="square" rtlCol="0">
            <a:spAutoFit/>
          </a:bodyPr>
          <a:lstStyle/>
          <a:p>
            <a:pPr algn="ctr" rtl="1">
              <a:lnSpc>
                <a:spcPct val="150000"/>
              </a:lnSpc>
            </a:pPr>
            <a:r>
              <a:rPr lang="fa-IR" sz="1600" dirty="0">
                <a:effectLst>
                  <a:glow rad="228600">
                    <a:schemeClr val="accent4">
                      <a:satMod val="175000"/>
                      <a:alpha val="40000"/>
                    </a:schemeClr>
                  </a:glow>
                </a:effectLst>
                <a:cs typeface="B Nazanin" panose="00000400000000000000" pitchFamily="2" charset="-78"/>
              </a:rPr>
              <a:t>سوره مریم  آیه 34 و 35</a:t>
            </a:r>
            <a:endParaRPr lang="en-US" sz="1600" dirty="0">
              <a:effectLst>
                <a:glow rad="228600">
                  <a:schemeClr val="accent4">
                    <a:satMod val="175000"/>
                    <a:alpha val="40000"/>
                  </a:schemeClr>
                </a:glow>
              </a:effectLst>
              <a:cs typeface="B Nazanin" panose="00000400000000000000" pitchFamily="2" charset="-78"/>
            </a:endParaRPr>
          </a:p>
        </p:txBody>
      </p:sp>
    </p:spTree>
    <p:extLst>
      <p:ext uri="{BB962C8B-B14F-4D97-AF65-F5344CB8AC3E}">
        <p14:creationId xmlns:p14="http://schemas.microsoft.com/office/powerpoint/2010/main" val="9699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p:bldP spid="8" grpId="0"/>
      <p:bldP spid="8" grpId="1"/>
      <p:bldP spid="14"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96184" y="5046562"/>
            <a:ext cx="1617734" cy="1522845"/>
            <a:chOff x="2542015" y="139946"/>
            <a:chExt cx="7138490" cy="6538650"/>
          </a:xfrm>
        </p:grpSpPr>
        <p:pic>
          <p:nvPicPr>
            <p:cNvPr id="3" name="Picture 2">
              <a:extLst>
                <a:ext uri="{FF2B5EF4-FFF2-40B4-BE49-F238E27FC236}">
                  <a16:creationId xmlns:a16="http://schemas.microsoft.com/office/drawing/2014/main" id="{C9BCB436-1E63-4AF0-AA06-7FB5AE35AE61}"/>
                </a:ext>
              </a:extLst>
            </p:cNvPr>
            <p:cNvPicPr>
              <a:picLocks noChangeAspect="1"/>
            </p:cNvPicPr>
            <p:nvPr/>
          </p:nvPicPr>
          <p:blipFill>
            <a:blip r:embed="rId3">
              <a:duotone>
                <a:schemeClr val="accent6">
                  <a:shade val="45000"/>
                  <a:satMod val="135000"/>
                </a:schemeClr>
                <a:prstClr val="white"/>
              </a:duotone>
            </a:blip>
            <a:stretch>
              <a:fillRect/>
            </a:stretch>
          </p:blipFill>
          <p:spPr>
            <a:xfrm>
              <a:off x="3818810" y="139946"/>
              <a:ext cx="4584900" cy="2094490"/>
            </a:xfrm>
            <a:prstGeom prst="rect">
              <a:avLst/>
            </a:prstGeom>
            <a:effectLst>
              <a:glow rad="139700">
                <a:schemeClr val="accent4">
                  <a:satMod val="175000"/>
                  <a:alpha val="40000"/>
                </a:schemeClr>
              </a:glow>
            </a:effec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50000"/>
                      </a14:imgEffect>
                    </a14:imgLayer>
                  </a14:imgProps>
                </a:ext>
                <a:ext uri="{28A0092B-C50C-407E-A947-70E740481C1C}">
                  <a14:useLocalDpi xmlns:a14="http://schemas.microsoft.com/office/drawing/2010/main" val="0"/>
                </a:ext>
              </a:extLst>
            </a:blip>
            <a:stretch>
              <a:fillRect/>
            </a:stretch>
          </p:blipFill>
          <p:spPr>
            <a:xfrm>
              <a:off x="2542015" y="2234436"/>
              <a:ext cx="7138490" cy="4444160"/>
            </a:xfrm>
            <a:prstGeom prst="rect">
              <a:avLst/>
            </a:prstGeom>
            <a:noFill/>
            <a:effectLst>
              <a:glow rad="139700">
                <a:schemeClr val="accent4">
                  <a:satMod val="175000"/>
                  <a:alpha val="40000"/>
                </a:schemeClr>
              </a:glow>
            </a:effectLst>
          </p:spPr>
        </p:pic>
      </p:grpSp>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90000" l="15625" r="83594">
                        <a14:foregroundMark x1="27656" y1="29375" x2="27656" y2="29375"/>
                        <a14:foregroundMark x1="27656" y1="25938" x2="27656" y2="25938"/>
                        <a14:foregroundMark x1="18594" y1="11719" x2="31250" y2="16406"/>
                        <a14:foregroundMark x1="29375" y1="25625" x2="25469" y2="15156"/>
                        <a14:foregroundMark x1="38906" y1="14844" x2="49063" y2="5781"/>
                        <a14:foregroundMark x1="50000" y1="5156" x2="61563" y2="14219"/>
                        <a14:foregroundMark x1="50938" y1="5469" x2="57031" y2="10469"/>
                        <a14:foregroundMark x1="52500" y1="6875" x2="59219" y2="12031"/>
                        <a14:foregroundMark x1="61719" y1="15156" x2="71563" y2="11250"/>
                        <a14:foregroundMark x1="61719" y1="13594" x2="67969" y2="12031"/>
                        <a14:foregroundMark x1="72031" y1="29375" x2="72813" y2="14688"/>
                        <a14:foregroundMark x1="79844" y1="12500" x2="81563" y2="12188"/>
                        <a14:foregroundMark x1="81406" y1="11875" x2="71875" y2="10938"/>
                        <a14:foregroundMark x1="70313" y1="11563" x2="67188" y2="12031"/>
                        <a14:foregroundMark x1="21875" y1="11563" x2="19375" y2="11875"/>
                        <a14:foregroundMark x1="19688" y1="11875" x2="27344" y2="11094"/>
                        <a14:foregroundMark x1="22500" y1="11094" x2="30156" y2="11250"/>
                        <a14:foregroundMark x1="29531" y1="11719" x2="38281" y2="13906"/>
                        <a14:foregroundMark x1="29688" y1="11094" x2="34688" y2="12656"/>
                      </a14:backgroundRemoval>
                    </a14:imgEffect>
                  </a14:imgLayer>
                </a14:imgProps>
              </a:ext>
              <a:ext uri="{28A0092B-C50C-407E-A947-70E740481C1C}">
                <a14:useLocalDpi xmlns:a14="http://schemas.microsoft.com/office/drawing/2010/main" val="0"/>
              </a:ext>
            </a:extLst>
          </a:blip>
          <a:srcRect l="16102" t="2333" r="15735" b="10962"/>
          <a:stretch/>
        </p:blipFill>
        <p:spPr>
          <a:xfrm>
            <a:off x="432632" y="5046562"/>
            <a:ext cx="1282157" cy="1630957"/>
          </a:xfrm>
          <a:prstGeom prst="rect">
            <a:avLst/>
          </a:prstGeom>
        </p:spPr>
      </p:pic>
      <p:sp>
        <p:nvSpPr>
          <p:cNvPr id="9" name="Rectangle 8"/>
          <p:cNvSpPr/>
          <p:nvPr/>
        </p:nvSpPr>
        <p:spPr>
          <a:xfrm>
            <a:off x="2046004" y="5153491"/>
            <a:ext cx="7918956" cy="14170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endParaRPr lang="en-US" sz="3200" dirty="0"/>
          </a:p>
          <a:p>
            <a:pPr algn="ctr" rtl="1"/>
            <a:r>
              <a:rPr lang="fa-IR" dirty="0"/>
              <a:t>  </a:t>
            </a:r>
            <a:br>
              <a:rPr lang="fa-IR" dirty="0"/>
            </a:br>
            <a:endParaRPr lang="en-US" dirty="0"/>
          </a:p>
        </p:txBody>
      </p:sp>
      <p:sp>
        <p:nvSpPr>
          <p:cNvPr id="7" name="Rectangle 6"/>
          <p:cNvSpPr/>
          <p:nvPr/>
        </p:nvSpPr>
        <p:spPr>
          <a:xfrm>
            <a:off x="842790" y="261307"/>
            <a:ext cx="10325385" cy="446231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rtl="1"/>
            <a:endParaRPr lang="en-US" dirty="0">
              <a:cs typeface="QuranTaha" panose="02010000000000000000" pitchFamily="2" charset="-78"/>
            </a:endParaRPr>
          </a:p>
        </p:txBody>
      </p:sp>
      <p:sp>
        <p:nvSpPr>
          <p:cNvPr id="6" name="TextBox 5"/>
          <p:cNvSpPr txBox="1"/>
          <p:nvPr/>
        </p:nvSpPr>
        <p:spPr>
          <a:xfrm>
            <a:off x="1172252" y="1053688"/>
            <a:ext cx="9666453" cy="938719"/>
          </a:xfrm>
          <a:prstGeom prst="rect">
            <a:avLst/>
          </a:prstGeom>
          <a:noFill/>
        </p:spPr>
        <p:txBody>
          <a:bodyPr wrap="square" rtlCol="0">
            <a:spAutoFit/>
          </a:bodyPr>
          <a:lstStyle/>
          <a:p>
            <a:pPr algn="ctr" rtl="1">
              <a:lnSpc>
                <a:spcPct val="150000"/>
              </a:lnSpc>
            </a:pPr>
            <a:r>
              <a:rPr lang="fa-IR" sz="4000" dirty="0">
                <a:effectLst>
                  <a:glow rad="228600">
                    <a:schemeClr val="accent4">
                      <a:satMod val="175000"/>
                      <a:alpha val="40000"/>
                    </a:schemeClr>
                  </a:glow>
                </a:effectLst>
                <a:cs typeface="QuranTaha" panose="02010000000000000000" pitchFamily="2" charset="-78"/>
              </a:rPr>
              <a:t>وَإِنَّ اللَّهَ رَبِّي وَرَبُّكُمْ فَاعْبُدُوهُ هَذَا صِرَاطٌ </a:t>
            </a:r>
          </a:p>
        </p:txBody>
      </p:sp>
      <p:sp>
        <p:nvSpPr>
          <p:cNvPr id="8" name="TextBox 7"/>
          <p:cNvSpPr txBox="1"/>
          <p:nvPr/>
        </p:nvSpPr>
        <p:spPr>
          <a:xfrm>
            <a:off x="2208179" y="5477319"/>
            <a:ext cx="7594600" cy="769441"/>
          </a:xfrm>
          <a:prstGeom prst="rect">
            <a:avLst/>
          </a:prstGeom>
          <a:noFill/>
        </p:spPr>
        <p:txBody>
          <a:bodyPr wrap="square" rtlCol="0">
            <a:spAutoFit/>
          </a:bodyPr>
          <a:lstStyle/>
          <a:p>
            <a:pPr algn="ctr" rtl="1"/>
            <a:r>
              <a:rPr lang="fa-IR" sz="4400" dirty="0">
                <a:solidFill>
                  <a:srgbClr val="002060"/>
                </a:solidFill>
                <a:cs typeface="Persian-EntezareZohoor B3" panose="00000700000000000000" pitchFamily="2" charset="-78"/>
              </a:rPr>
              <a:t>توحید و بندگی</a:t>
            </a:r>
            <a:endParaRPr lang="en-US" sz="11500" dirty="0">
              <a:solidFill>
                <a:srgbClr val="002060"/>
              </a:solidFill>
              <a:cs typeface="Persian-EntezareZohoor B3" panose="00000700000000000000" pitchFamily="2" charset="-78"/>
            </a:endParaRPr>
          </a:p>
        </p:txBody>
      </p:sp>
      <p:cxnSp>
        <p:nvCxnSpPr>
          <p:cNvPr id="12" name="Straight Connector 11"/>
          <p:cNvCxnSpPr/>
          <p:nvPr/>
        </p:nvCxnSpPr>
        <p:spPr>
          <a:xfrm>
            <a:off x="2560861" y="2676628"/>
            <a:ext cx="6889248" cy="6924"/>
          </a:xfrm>
          <a:prstGeom prst="line">
            <a:avLst/>
          </a:prstGeom>
          <a:ln w="28575">
            <a:headEnd type="non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952711" y="2861047"/>
            <a:ext cx="10105533" cy="1685077"/>
          </a:xfrm>
          <a:prstGeom prst="rect">
            <a:avLst/>
          </a:prstGeom>
          <a:noFill/>
        </p:spPr>
        <p:txBody>
          <a:bodyPr wrap="square" rtlCol="0">
            <a:spAutoFit/>
          </a:bodyPr>
          <a:lstStyle/>
          <a:p>
            <a:pPr algn="ctr" rtl="1">
              <a:lnSpc>
                <a:spcPct val="150000"/>
              </a:lnSpc>
            </a:pPr>
            <a:r>
              <a:rPr lang="fa-IR" sz="3600" dirty="0">
                <a:solidFill>
                  <a:srgbClr val="FF0000"/>
                </a:solidFill>
                <a:cs typeface="B Homa" panose="00000400000000000000" pitchFamily="2" charset="-78"/>
              </a:rPr>
              <a:t>و «الله» پروردگار من و پروردگار شماست، پس او را بپرستید، که راه راست این است</a:t>
            </a:r>
            <a:endParaRPr lang="fa-IR" sz="4400" dirty="0">
              <a:solidFill>
                <a:srgbClr val="FF0000"/>
              </a:solidFill>
              <a:cs typeface="B Homa" panose="00000400000000000000" pitchFamily="2" charset="-78"/>
            </a:endParaRPr>
          </a:p>
        </p:txBody>
      </p:sp>
      <p:sp>
        <p:nvSpPr>
          <p:cNvPr id="13" name="TextBox 12"/>
          <p:cNvSpPr txBox="1"/>
          <p:nvPr/>
        </p:nvSpPr>
        <p:spPr>
          <a:xfrm>
            <a:off x="734992" y="2369763"/>
            <a:ext cx="1795013" cy="430887"/>
          </a:xfrm>
          <a:prstGeom prst="rect">
            <a:avLst/>
          </a:prstGeom>
          <a:noFill/>
        </p:spPr>
        <p:txBody>
          <a:bodyPr wrap="square" rtlCol="0">
            <a:spAutoFit/>
          </a:bodyPr>
          <a:lstStyle/>
          <a:p>
            <a:pPr algn="ctr" rtl="1">
              <a:lnSpc>
                <a:spcPct val="150000"/>
              </a:lnSpc>
            </a:pPr>
            <a:r>
              <a:rPr lang="fa-IR" sz="1600" dirty="0">
                <a:effectLst>
                  <a:glow rad="228600">
                    <a:schemeClr val="accent4">
                      <a:satMod val="175000"/>
                      <a:alpha val="40000"/>
                    </a:schemeClr>
                  </a:glow>
                </a:effectLst>
                <a:cs typeface="B Nazanin" panose="00000400000000000000" pitchFamily="2" charset="-78"/>
              </a:rPr>
              <a:t>سوره مریم  آیه 36</a:t>
            </a:r>
            <a:endParaRPr lang="en-US" sz="1600" dirty="0">
              <a:effectLst>
                <a:glow rad="228600">
                  <a:schemeClr val="accent4">
                    <a:satMod val="175000"/>
                    <a:alpha val="40000"/>
                  </a:schemeClr>
                </a:glow>
              </a:effectLst>
              <a:cs typeface="B Nazanin" panose="00000400000000000000" pitchFamily="2" charset="-78"/>
            </a:endParaRPr>
          </a:p>
        </p:txBody>
      </p:sp>
      <p:sp>
        <p:nvSpPr>
          <p:cNvPr id="15" name="TextBox 14">
            <a:extLst>
              <a:ext uri="{FF2B5EF4-FFF2-40B4-BE49-F238E27FC236}">
                <a16:creationId xmlns:a16="http://schemas.microsoft.com/office/drawing/2014/main" id="{CEE21533-5D04-4027-9EC5-CBD68756B8E5}"/>
              </a:ext>
            </a:extLst>
          </p:cNvPr>
          <p:cNvSpPr txBox="1"/>
          <p:nvPr/>
        </p:nvSpPr>
        <p:spPr>
          <a:xfrm>
            <a:off x="2298700" y="5081037"/>
            <a:ext cx="7594600" cy="1446550"/>
          </a:xfrm>
          <a:prstGeom prst="rect">
            <a:avLst/>
          </a:prstGeom>
          <a:noFill/>
        </p:spPr>
        <p:txBody>
          <a:bodyPr wrap="square" rtlCol="0">
            <a:spAutoFit/>
          </a:bodyPr>
          <a:lstStyle/>
          <a:p>
            <a:pPr algn="ctr" rtl="1"/>
            <a:r>
              <a:rPr lang="fa-IR" sz="4400" dirty="0">
                <a:solidFill>
                  <a:srgbClr val="002060"/>
                </a:solidFill>
                <a:cs typeface="Persian-EntezareZohoor B3" panose="00000700000000000000" pitchFamily="2" charset="-78"/>
              </a:rPr>
              <a:t>عبودیت به معنای سرسپردگی کامل به دستورات الهی</a:t>
            </a:r>
            <a:endParaRPr lang="en-US" sz="11500" dirty="0">
              <a:solidFill>
                <a:srgbClr val="002060"/>
              </a:solidFill>
              <a:cs typeface="Persian-EntezareZohoor B3" panose="00000700000000000000" pitchFamily="2" charset="-78"/>
            </a:endParaRPr>
          </a:p>
        </p:txBody>
      </p:sp>
      <p:sp>
        <p:nvSpPr>
          <p:cNvPr id="16" name="TextBox 15">
            <a:extLst>
              <a:ext uri="{FF2B5EF4-FFF2-40B4-BE49-F238E27FC236}">
                <a16:creationId xmlns:a16="http://schemas.microsoft.com/office/drawing/2014/main" id="{15FE8839-9E1D-4FDE-9C47-A3BADF2DC7B7}"/>
              </a:ext>
            </a:extLst>
          </p:cNvPr>
          <p:cNvSpPr txBox="1"/>
          <p:nvPr/>
        </p:nvSpPr>
        <p:spPr>
          <a:xfrm>
            <a:off x="2208177" y="5421351"/>
            <a:ext cx="7594600" cy="769441"/>
          </a:xfrm>
          <a:prstGeom prst="rect">
            <a:avLst/>
          </a:prstGeom>
          <a:noFill/>
        </p:spPr>
        <p:txBody>
          <a:bodyPr wrap="square" rtlCol="0">
            <a:spAutoFit/>
          </a:bodyPr>
          <a:lstStyle/>
          <a:p>
            <a:pPr algn="ctr" rtl="1"/>
            <a:r>
              <a:rPr lang="fa-IR" sz="4400" dirty="0">
                <a:solidFill>
                  <a:srgbClr val="002060"/>
                </a:solidFill>
                <a:cs typeface="Persian-EntezareZohoor B3" panose="00000700000000000000" pitchFamily="2" charset="-78"/>
              </a:rPr>
              <a:t>تعریف صراط مستقیم بندگی</a:t>
            </a:r>
            <a:endParaRPr lang="en-US" sz="11500" dirty="0">
              <a:solidFill>
                <a:srgbClr val="002060"/>
              </a:solidFill>
              <a:cs typeface="Persian-EntezareZohoor B3" panose="00000700000000000000" pitchFamily="2" charset="-78"/>
            </a:endParaRPr>
          </a:p>
        </p:txBody>
      </p:sp>
    </p:spTree>
    <p:extLst>
      <p:ext uri="{BB962C8B-B14F-4D97-AF65-F5344CB8AC3E}">
        <p14:creationId xmlns:p14="http://schemas.microsoft.com/office/powerpoint/2010/main" val="211971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500" autoRev="1" fill="hold">
                                          <p:stCondLst>
                                            <p:cond delay="0"/>
                                          </p:stCondLst>
                                        </p:cTn>
                                        <p:tgtEl>
                                          <p:spTgt spid="6"/>
                                        </p:tgtEl>
                                        <p:attrNameLst>
                                          <p:attrName>ppt_w</p:attrName>
                                        </p:attrNameLst>
                                      </p:cBhvr>
                                    </p:anim>
                                    <p:anim by="(#ppt_w*0.50)" calcmode="lin" valueType="num">
                                      <p:cBhvr>
                                        <p:cTn id="15" dur="500" decel="50000" autoRev="1" fill="hold">
                                          <p:stCondLst>
                                            <p:cond delay="0"/>
                                          </p:stCondLst>
                                        </p:cTn>
                                        <p:tgtEl>
                                          <p:spTgt spid="6"/>
                                        </p:tgtEl>
                                        <p:attrNameLst>
                                          <p:attrName>ppt_x</p:attrName>
                                        </p:attrNameLst>
                                      </p:cBhvr>
                                    </p:anim>
                                    <p:anim from="(-#ppt_h/2)" to="(#ppt_y)" calcmode="lin" valueType="num">
                                      <p:cBhvr>
                                        <p:cTn id="16" dur="1000" fill="hold">
                                          <p:stCondLst>
                                            <p:cond delay="0"/>
                                          </p:stCondLst>
                                        </p:cTn>
                                        <p:tgtEl>
                                          <p:spTgt spid="6"/>
                                        </p:tgtEl>
                                        <p:attrNameLst>
                                          <p:attrName>ppt_y</p:attrName>
                                        </p:attrNameLst>
                                      </p:cBhvr>
                                    </p:anim>
                                    <p:animRot by="21600000">
                                      <p:cBhvr>
                                        <p:cTn id="17" dur="1000" fill="hold">
                                          <p:stCondLst>
                                            <p:cond delay="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p:bldP spid="8" grpId="0"/>
      <p:bldP spid="8" grpId="1"/>
      <p:bldP spid="14" grpId="0"/>
      <p:bldP spid="13" grpId="0"/>
      <p:bldP spid="15" grpId="0"/>
      <p:bldP spid="15" grpId="1"/>
      <p:bldP spid="16" grpId="0"/>
      <p:bldP spid="1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456</Words>
  <Application>Microsoft Office PowerPoint</Application>
  <PresentationFormat>Widescreen</PresentationFormat>
  <Paragraphs>57</Paragraphs>
  <Slides>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 Zangar_Hamshahri</vt:lpstr>
      <vt:lpstr>Arial</vt:lpstr>
      <vt:lpstr>B Homa</vt:lpstr>
      <vt:lpstr>B Nazanin</vt:lpstr>
      <vt:lpstr>Calibri</vt:lpstr>
      <vt:lpstr>Calibri Light</vt:lpstr>
      <vt:lpstr>Persian-EntezareZohoor B3</vt:lpstr>
      <vt:lpstr>QuranTaha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muhammadJavad Ghasabifard</cp:lastModifiedBy>
  <cp:revision>58</cp:revision>
  <dcterms:created xsi:type="dcterms:W3CDTF">2017-12-03T20:16:00Z</dcterms:created>
  <dcterms:modified xsi:type="dcterms:W3CDTF">2017-12-23T12:38:18Z</dcterms:modified>
</cp:coreProperties>
</file>