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0" r:id="rId1"/>
  </p:sldMasterIdLst>
  <p:notesMasterIdLst>
    <p:notesMasterId r:id="rId21"/>
  </p:notesMasterIdLst>
  <p:sldIdLst>
    <p:sldId id="280" r:id="rId2"/>
    <p:sldId id="276" r:id="rId3"/>
    <p:sldId id="271" r:id="rId4"/>
    <p:sldId id="294" r:id="rId5"/>
    <p:sldId id="282" r:id="rId6"/>
    <p:sldId id="293" r:id="rId7"/>
    <p:sldId id="295" r:id="rId8"/>
    <p:sldId id="296" r:id="rId9"/>
    <p:sldId id="297" r:id="rId10"/>
    <p:sldId id="298" r:id="rId11"/>
    <p:sldId id="288" r:id="rId12"/>
    <p:sldId id="287" r:id="rId13"/>
    <p:sldId id="286" r:id="rId14"/>
    <p:sldId id="285" r:id="rId15"/>
    <p:sldId id="299" r:id="rId16"/>
    <p:sldId id="290" r:id="rId17"/>
    <p:sldId id="300" r:id="rId18"/>
    <p:sldId id="301" r:id="rId19"/>
    <p:sldId id="291" r:id="rId20"/>
  </p:sldIdLst>
  <p:sldSz cx="12192000" cy="6858000"/>
  <p:notesSz cx="6858000" cy="9144000"/>
  <p:embeddedFontLst>
    <p:embeddedFont>
      <p:font typeface="EntezareZohoor B4" panose="00000700000000000000" pitchFamily="2" charset="-78"/>
      <p:bold r:id="rId22"/>
    </p:embeddedFont>
    <p:embeddedFont>
      <p:font typeface="Corbel" panose="020B0503020204020204" pitchFamily="34" charset="0"/>
      <p:regular r:id="rId23"/>
      <p:bold r:id="rId24"/>
      <p:italic r:id="rId25"/>
      <p:boldItalic r:id="rId26"/>
    </p:embeddedFont>
    <p:embeddedFont>
      <p:font typeface="Jazeel Bold" panose="00000800000000000000" pitchFamily="50" charset="-78"/>
      <p:bold r:id="rId27"/>
    </p:embeddedFont>
    <p:embeddedFont>
      <p:font typeface="Calibri" panose="020F0502020204030204" pitchFamily="34" charset="0"/>
      <p:regular r:id="rId28"/>
      <p:bold r:id="rId29"/>
    </p:embeddedFont>
    <p:embeddedFont>
      <p:font typeface="Wingdings 2" panose="05020102010507070707" pitchFamily="18" charset="2"/>
      <p:regular r:id="rId30"/>
    </p:embeddedFont>
    <p:embeddedFont>
      <p:font typeface="TanseekModernProArabic-ExBold" panose="020B0904030202020303" pitchFamily="34" charset="-78"/>
      <p:regular r:id="rId31"/>
    </p:embeddedFont>
    <p:embeddedFont>
      <p:font typeface="Nabi" panose="02000500000000020002" pitchFamily="2" charset="0"/>
      <p:regular r:id="rId32"/>
    </p:embeddedFont>
    <p:embeddedFont>
      <p:font typeface="EntezareZohoor 2 **" panose="00000700000000000000" pitchFamily="2" charset="-78"/>
      <p:bold r:id="rId33"/>
    </p:embeddedFont>
    <p:embeddedFont>
      <p:font typeface="2  Mitra_3 (MRT)" panose="00000700000000000000" pitchFamily="2" charset="-78"/>
      <p:bold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99CADD-58B3-432B-8467-C51265391730}">
          <p14:sldIdLst>
            <p14:sldId id="280"/>
            <p14:sldId id="276"/>
            <p14:sldId id="271"/>
            <p14:sldId id="294"/>
            <p14:sldId id="282"/>
            <p14:sldId id="293"/>
            <p14:sldId id="295"/>
            <p14:sldId id="296"/>
            <p14:sldId id="297"/>
            <p14:sldId id="298"/>
            <p14:sldId id="288"/>
            <p14:sldId id="287"/>
            <p14:sldId id="286"/>
            <p14:sldId id="285"/>
            <p14:sldId id="299"/>
            <p14:sldId id="290"/>
            <p14:sldId id="300"/>
            <p14:sldId id="301"/>
            <p14:sldId id="291"/>
          </p14:sldIdLst>
        </p14:section>
      </p14:sectionLst>
    </p:ext>
    <p:ext uri="{EFAFB233-063F-42B5-8137-9DF3F51BA10A}">
      <p15:sldGuideLst xmlns:p15="http://schemas.microsoft.com/office/powerpoint/2012/main">
        <p15:guide id="1" pos="2162" userDrawn="1">
          <p15:clr>
            <a:srgbClr val="A4A3A4"/>
          </p15:clr>
        </p15:guide>
        <p15:guide id="2" orient="horz" pos="3838"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AD2"/>
    <a:srgbClr val="4A363E"/>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72605" autoAdjust="0"/>
  </p:normalViewPr>
  <p:slideViewPr>
    <p:cSldViewPr snapToGrid="0">
      <p:cViewPr>
        <p:scale>
          <a:sx n="16" d="100"/>
          <a:sy n="16" d="100"/>
        </p:scale>
        <p:origin x="1750" y="962"/>
      </p:cViewPr>
      <p:guideLst>
        <p:guide pos="2162"/>
        <p:guide orient="horz" pos="3838"/>
        <p:guide orient="horz" pos="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FB23E12-1F96-4526-A6C4-2937419FDDC7}" type="datetimeFigureOut">
              <a:rPr lang="fa-IR" smtClean="0"/>
              <a:t>22/03/1439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37F0834-9F6E-44BA-821A-B883F24F22F0}" type="slidenum">
              <a:rPr lang="fa-IR" smtClean="0"/>
              <a:t>‹#›</a:t>
            </a:fld>
            <a:endParaRPr lang="fa-IR"/>
          </a:p>
        </p:txBody>
      </p:sp>
    </p:spTree>
    <p:extLst>
      <p:ext uri="{BB962C8B-B14F-4D97-AF65-F5344CB8AC3E}">
        <p14:creationId xmlns:p14="http://schemas.microsoft.com/office/powerpoint/2010/main" val="310540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a:t>
            </a:fld>
            <a:endParaRPr lang="fa-IR"/>
          </a:p>
        </p:txBody>
      </p:sp>
    </p:spTree>
    <p:extLst>
      <p:ext uri="{BB962C8B-B14F-4D97-AF65-F5344CB8AC3E}">
        <p14:creationId xmlns:p14="http://schemas.microsoft.com/office/powerpoint/2010/main" val="2766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10</a:t>
            </a:fld>
            <a:endParaRPr lang="fa-IR"/>
          </a:p>
        </p:txBody>
      </p:sp>
    </p:spTree>
    <p:extLst>
      <p:ext uri="{BB962C8B-B14F-4D97-AF65-F5344CB8AC3E}">
        <p14:creationId xmlns:p14="http://schemas.microsoft.com/office/powerpoint/2010/main" val="416146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11</a:t>
            </a:fld>
            <a:endParaRPr lang="fa-IR"/>
          </a:p>
        </p:txBody>
      </p:sp>
    </p:spTree>
    <p:extLst>
      <p:ext uri="{BB962C8B-B14F-4D97-AF65-F5344CB8AC3E}">
        <p14:creationId xmlns:p14="http://schemas.microsoft.com/office/powerpoint/2010/main" val="415244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12</a:t>
            </a:fld>
            <a:endParaRPr lang="fa-IR"/>
          </a:p>
        </p:txBody>
      </p:sp>
    </p:spTree>
    <p:extLst>
      <p:ext uri="{BB962C8B-B14F-4D97-AF65-F5344CB8AC3E}">
        <p14:creationId xmlns:p14="http://schemas.microsoft.com/office/powerpoint/2010/main" val="233030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13</a:t>
            </a:fld>
            <a:endParaRPr lang="fa-IR"/>
          </a:p>
        </p:txBody>
      </p:sp>
    </p:spTree>
    <p:extLst>
      <p:ext uri="{BB962C8B-B14F-4D97-AF65-F5344CB8AC3E}">
        <p14:creationId xmlns:p14="http://schemas.microsoft.com/office/powerpoint/2010/main" val="173452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14</a:t>
            </a:fld>
            <a:endParaRPr lang="fa-IR"/>
          </a:p>
        </p:txBody>
      </p:sp>
    </p:spTree>
    <p:extLst>
      <p:ext uri="{BB962C8B-B14F-4D97-AF65-F5344CB8AC3E}">
        <p14:creationId xmlns:p14="http://schemas.microsoft.com/office/powerpoint/2010/main" val="302013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15</a:t>
            </a:fld>
            <a:endParaRPr lang="fa-IR"/>
          </a:p>
        </p:txBody>
      </p:sp>
    </p:spTree>
    <p:extLst>
      <p:ext uri="{BB962C8B-B14F-4D97-AF65-F5344CB8AC3E}">
        <p14:creationId xmlns:p14="http://schemas.microsoft.com/office/powerpoint/2010/main" val="164191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16</a:t>
            </a:fld>
            <a:endParaRPr lang="fa-IR"/>
          </a:p>
        </p:txBody>
      </p:sp>
    </p:spTree>
    <p:extLst>
      <p:ext uri="{BB962C8B-B14F-4D97-AF65-F5344CB8AC3E}">
        <p14:creationId xmlns:p14="http://schemas.microsoft.com/office/powerpoint/2010/main" val="40372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17</a:t>
            </a:fld>
            <a:endParaRPr lang="fa-IR"/>
          </a:p>
        </p:txBody>
      </p:sp>
    </p:spTree>
    <p:extLst>
      <p:ext uri="{BB962C8B-B14F-4D97-AF65-F5344CB8AC3E}">
        <p14:creationId xmlns:p14="http://schemas.microsoft.com/office/powerpoint/2010/main" val="3004328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18</a:t>
            </a:fld>
            <a:endParaRPr lang="fa-IR"/>
          </a:p>
        </p:txBody>
      </p:sp>
    </p:spTree>
    <p:extLst>
      <p:ext uri="{BB962C8B-B14F-4D97-AF65-F5344CB8AC3E}">
        <p14:creationId xmlns:p14="http://schemas.microsoft.com/office/powerpoint/2010/main" val="412409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2</a:t>
            </a:fld>
            <a:endParaRPr lang="fa-IR"/>
          </a:p>
        </p:txBody>
      </p:sp>
    </p:spTree>
    <p:extLst>
      <p:ext uri="{BB962C8B-B14F-4D97-AF65-F5344CB8AC3E}">
        <p14:creationId xmlns:p14="http://schemas.microsoft.com/office/powerpoint/2010/main" val="46479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3</a:t>
            </a:fld>
            <a:endParaRPr lang="fa-IR"/>
          </a:p>
        </p:txBody>
      </p:sp>
    </p:spTree>
    <p:extLst>
      <p:ext uri="{BB962C8B-B14F-4D97-AF65-F5344CB8AC3E}">
        <p14:creationId xmlns:p14="http://schemas.microsoft.com/office/powerpoint/2010/main" val="412514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4</a:t>
            </a:fld>
            <a:endParaRPr lang="fa-IR"/>
          </a:p>
        </p:txBody>
      </p:sp>
    </p:spTree>
    <p:extLst>
      <p:ext uri="{BB962C8B-B14F-4D97-AF65-F5344CB8AC3E}">
        <p14:creationId xmlns:p14="http://schemas.microsoft.com/office/powerpoint/2010/main" val="195917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5</a:t>
            </a:fld>
            <a:endParaRPr lang="fa-IR"/>
          </a:p>
        </p:txBody>
      </p:sp>
    </p:spTree>
    <p:extLst>
      <p:ext uri="{BB962C8B-B14F-4D97-AF65-F5344CB8AC3E}">
        <p14:creationId xmlns:p14="http://schemas.microsoft.com/office/powerpoint/2010/main" val="110288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6</a:t>
            </a:fld>
            <a:endParaRPr lang="fa-IR"/>
          </a:p>
        </p:txBody>
      </p:sp>
    </p:spTree>
    <p:extLst>
      <p:ext uri="{BB962C8B-B14F-4D97-AF65-F5344CB8AC3E}">
        <p14:creationId xmlns:p14="http://schemas.microsoft.com/office/powerpoint/2010/main" val="128461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7</a:t>
            </a:fld>
            <a:endParaRPr lang="fa-IR"/>
          </a:p>
        </p:txBody>
      </p:sp>
    </p:spTree>
    <p:extLst>
      <p:ext uri="{BB962C8B-B14F-4D97-AF65-F5344CB8AC3E}">
        <p14:creationId xmlns:p14="http://schemas.microsoft.com/office/powerpoint/2010/main" val="296505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8</a:t>
            </a:fld>
            <a:endParaRPr lang="fa-IR"/>
          </a:p>
        </p:txBody>
      </p:sp>
    </p:spTree>
    <p:extLst>
      <p:ext uri="{BB962C8B-B14F-4D97-AF65-F5344CB8AC3E}">
        <p14:creationId xmlns:p14="http://schemas.microsoft.com/office/powerpoint/2010/main" val="168374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9</a:t>
            </a:fld>
            <a:endParaRPr lang="fa-IR"/>
          </a:p>
        </p:txBody>
      </p:sp>
    </p:spTree>
    <p:extLst>
      <p:ext uri="{BB962C8B-B14F-4D97-AF65-F5344CB8AC3E}">
        <p14:creationId xmlns:p14="http://schemas.microsoft.com/office/powerpoint/2010/main" val="271799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12/10/2017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12/10/2017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B3049-27D6-4710-8830-8C0189CF6838}"/>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Lst>
          </a:blip>
          <a:srcRect l="21773" t="28675" r="22709" b="43835"/>
          <a:stretch/>
        </p:blipFill>
        <p:spPr>
          <a:xfrm>
            <a:off x="789354" y="1070707"/>
            <a:ext cx="10589845" cy="4431323"/>
          </a:xfrm>
          <a:prstGeom prst="rect">
            <a:avLst/>
          </a:prstGeom>
        </p:spPr>
      </p:pic>
      <p:pic>
        <p:nvPicPr>
          <p:cNvPr id="7" name="Picture 6">
            <a:extLst>
              <a:ext uri="{FF2B5EF4-FFF2-40B4-BE49-F238E27FC236}">
                <a16:creationId xmlns:a16="http://schemas.microsoft.com/office/drawing/2014/main" id="{79D22FDC-C40F-4A0E-847F-E00F1DFFD338}"/>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3000"/>
                    </a14:imgEffect>
                  </a14:imgLayer>
                </a14:imgProps>
              </a:ext>
            </a:extLst>
          </a:blip>
          <a:stretch>
            <a:fillRect/>
          </a:stretch>
        </p:blipFill>
        <p:spPr>
          <a:xfrm>
            <a:off x="1809068" y="1235111"/>
            <a:ext cx="8550416" cy="3998369"/>
          </a:xfrm>
          <a:prstGeom prst="rect">
            <a:avLst/>
          </a:prstGeom>
        </p:spPr>
      </p:pic>
      <p:pic>
        <p:nvPicPr>
          <p:cNvPr id="3" name="Picture 2">
            <a:extLst>
              <a:ext uri="{FF2B5EF4-FFF2-40B4-BE49-F238E27FC236}">
                <a16:creationId xmlns:a16="http://schemas.microsoft.com/office/drawing/2014/main" id="{08E6AAF6-8605-4087-8B25-777C49AF015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5413972" y="5066228"/>
            <a:ext cx="1197935" cy="1637414"/>
          </a:xfrm>
          <a:prstGeom prst="rect">
            <a:avLst/>
          </a:prstGeom>
        </p:spPr>
      </p:pic>
    </p:spTree>
    <p:extLst>
      <p:ext uri="{BB962C8B-B14F-4D97-AF65-F5344CB8AC3E}">
        <p14:creationId xmlns:p14="http://schemas.microsoft.com/office/powerpoint/2010/main" val="28897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aturation sat="0"/>
                    </a14:imgEffect>
                  </a14:imgLayer>
                </a14:imgProps>
              </a:ext>
            </a:extLst>
          </a:blip>
          <a:srcRect l="33072" t="21641" r="31384" b="29825"/>
          <a:stretch/>
        </p:blipFill>
        <p:spPr>
          <a:xfrm>
            <a:off x="3067121" y="-251592"/>
            <a:ext cx="5201390" cy="7109592"/>
          </a:xfrm>
          <a:prstGeom prst="rect">
            <a:avLst/>
          </a:prstGeom>
        </p:spPr>
      </p:pic>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77043" y="309066"/>
            <a:ext cx="11237913" cy="5304817"/>
          </a:xfrm>
        </p:spPr>
        <p:txBody>
          <a:bodyPr>
            <a:noAutofit/>
          </a:bodyPr>
          <a:lstStyle/>
          <a:p>
            <a:pPr algn="ctr" rtl="1">
              <a:lnSpc>
                <a:spcPct val="150000"/>
              </a:lnSpc>
            </a:pPr>
            <a:r>
              <a:rPr lang="fa-IR" sz="9600" dirty="0">
                <a:solidFill>
                  <a:schemeClr val="tx1"/>
                </a:solidFill>
                <a:latin typeface="TanseekModernProArabic-ExBold" panose="020B0904030202020303" pitchFamily="34" charset="-78"/>
                <a:cs typeface="TanseekModernProArabic-ExBold" panose="020B0904030202020303" pitchFamily="34" charset="-78"/>
              </a:rPr>
              <a:t>خوشحالی کافران به آنچه آن را </a:t>
            </a:r>
            <a:r>
              <a:rPr lang="fa-IR" sz="9600" dirty="0">
                <a:solidFill>
                  <a:srgbClr val="FF0000"/>
                </a:solidFill>
                <a:latin typeface="TanseekModernProArabic-ExBold" panose="020B0904030202020303" pitchFamily="34" charset="-78"/>
                <a:cs typeface="TanseekModernProArabic-ExBold" panose="020B0904030202020303" pitchFamily="34" charset="-78"/>
              </a:rPr>
              <a:t>به اشتباه </a:t>
            </a:r>
            <a:r>
              <a:rPr lang="fa-IR" sz="9600" dirty="0">
                <a:solidFill>
                  <a:schemeClr val="tx1"/>
                </a:solidFill>
                <a:latin typeface="TanseekModernProArabic-ExBold" panose="020B0904030202020303" pitchFamily="34" charset="-78"/>
                <a:cs typeface="TanseekModernProArabic-ExBold" panose="020B0904030202020303" pitchFamily="34" charset="-78"/>
              </a:rPr>
              <a:t>علم میدانند !!</a:t>
            </a:r>
          </a:p>
        </p:txBody>
      </p:sp>
    </p:spTree>
    <p:extLst>
      <p:ext uri="{BB962C8B-B14F-4D97-AF65-F5344CB8AC3E}">
        <p14:creationId xmlns:p14="http://schemas.microsoft.com/office/powerpoint/2010/main" val="13131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b="15680"/>
          <a:stretch/>
        </p:blipFill>
        <p:spPr>
          <a:xfrm>
            <a:off x="0" y="0"/>
            <a:ext cx="12200020" cy="6858000"/>
          </a:xfrm>
          <a:prstGeom prst="rect">
            <a:avLst/>
          </a:prstGeom>
        </p:spPr>
      </p:pic>
      <p:sp>
        <p:nvSpPr>
          <p:cNvPr id="2" name="Rectangle 1"/>
          <p:cNvSpPr/>
          <p:nvPr/>
        </p:nvSpPr>
        <p:spPr>
          <a:xfrm>
            <a:off x="0" y="1252638"/>
            <a:ext cx="12192000" cy="3146163"/>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فَلَمَّا جاءَتْهُمْ رُسُلُهُمْ بِالْبَيِّناتِ فَرِحُوا بِما عِنْدَهُمْ مِنَ الْعِلْمِ وَ حاقَ بِهِمْ ما کانُوا بِهِ يَسْتَهْزِؤُنَ</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غافر 83</a:t>
            </a:r>
            <a:endParaRPr lang="en-US" sz="1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329453"/>
            <a:ext cx="12192000" cy="5573806"/>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4400" dirty="0">
                <a:solidFill>
                  <a:schemeClr val="tx1"/>
                </a:solidFill>
                <a:latin typeface="Nabi" panose="02000500000000020002" pitchFamily="2" charset="0"/>
                <a:cs typeface="2  Mitra_3 (MRT)" panose="00000700000000000000" pitchFamily="2" charset="-78"/>
              </a:rPr>
              <a:t>83) و هنگامى که پیامبرانشان آن معارف روشن را برایشان آوردند، </a:t>
            </a:r>
            <a:r>
              <a:rPr lang="fa-IR" sz="5400" u="sng" dirty="0">
                <a:solidFill>
                  <a:srgbClr val="0070C0"/>
                </a:solidFill>
                <a:latin typeface="Nabi" panose="02000500000000020002" pitchFamily="2" charset="0"/>
                <a:cs typeface="2  Mitra_3 (MRT)" panose="00000700000000000000" pitchFamily="2" charset="-78"/>
              </a:rPr>
              <a:t>به دانشى که خود داشتند دل خوش کردند و پیام رسولان را به تمسخر گرفتند،</a:t>
            </a:r>
            <a:r>
              <a:rPr lang="fa-IR" sz="4400" dirty="0">
                <a:solidFill>
                  <a:schemeClr val="tx1"/>
                </a:solidFill>
                <a:latin typeface="Nabi" panose="02000500000000020002" pitchFamily="2" charset="0"/>
                <a:cs typeface="2  Mitra_3 (MRT)" panose="00000700000000000000" pitchFamily="2" charset="-78"/>
              </a:rPr>
              <a:t> ولى سرانجام همان چیزى که به استهزا مى گرفتند بر آنان فرود آمد. </a:t>
            </a:r>
            <a:endParaRPr lang="fa-IR" sz="1800" dirty="0">
              <a:solidFill>
                <a:schemeClr val="tx1"/>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118133" y="4054288"/>
            <a:ext cx="1978104" cy="2703799"/>
          </a:xfrm>
          <a:prstGeom prst="rect">
            <a:avLst/>
          </a:prstGeom>
        </p:spPr>
      </p:pic>
    </p:spTree>
    <p:extLst>
      <p:ext uri="{BB962C8B-B14F-4D97-AF65-F5344CB8AC3E}">
        <p14:creationId xmlns:p14="http://schemas.microsoft.com/office/powerpoint/2010/main" val="38476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77043" y="538263"/>
            <a:ext cx="11237913" cy="5998723"/>
          </a:xfrm>
        </p:spPr>
        <p:txBody>
          <a:bodyPr>
            <a:noAutofit/>
          </a:bodyPr>
          <a:lstStyle/>
          <a:p>
            <a:pPr algn="ctr" rtl="1">
              <a:lnSpc>
                <a:spcPct val="100000"/>
              </a:lnSpc>
            </a:pPr>
            <a:r>
              <a:rPr lang="fa-IR" sz="8800" dirty="0">
                <a:solidFill>
                  <a:srgbClr val="0070C0"/>
                </a:solidFill>
                <a:latin typeface="TanseekModernProArabic-ExBold" panose="020B0904030202020303" pitchFamily="34" charset="-78"/>
                <a:cs typeface="TanseekModernProArabic-ExBold" panose="020B0904030202020303" pitchFamily="34" charset="-78"/>
              </a:rPr>
              <a:t>وجه پیروزی </a:t>
            </a:r>
            <a:r>
              <a:rPr lang="fa-IR" sz="8800" dirty="0">
                <a:solidFill>
                  <a:srgbClr val="4A363E"/>
                </a:solidFill>
                <a:latin typeface="TanseekModernProArabic-ExBold" panose="020B0904030202020303" pitchFamily="34" charset="-78"/>
                <a:cs typeface="TanseekModernProArabic-ExBold" panose="020B0904030202020303" pitchFamily="34" charset="-78"/>
              </a:rPr>
              <a:t>مومنین؛</a:t>
            </a:r>
            <a:br>
              <a:rPr lang="fa-IR" sz="8800" dirty="0">
                <a:solidFill>
                  <a:srgbClr val="4A363E"/>
                </a:solidFill>
                <a:latin typeface="TanseekModernProArabic-ExBold" panose="020B0904030202020303" pitchFamily="34" charset="-78"/>
                <a:cs typeface="TanseekModernProArabic-ExBold" panose="020B0904030202020303" pitchFamily="34" charset="-78"/>
              </a:rPr>
            </a:br>
            <a:r>
              <a:rPr lang="fa-IR" sz="9600" dirty="0">
                <a:solidFill>
                  <a:srgbClr val="4A363E"/>
                </a:solidFill>
                <a:latin typeface="TanseekModernProArabic-ExBold" panose="020B0904030202020303" pitchFamily="34" charset="-78"/>
                <a:cs typeface="TanseekModernProArabic-ExBold" panose="020B0904030202020303" pitchFamily="34" charset="-78"/>
              </a:rPr>
              <a:t>اعتقاد آنها به</a:t>
            </a:r>
            <a:br>
              <a:rPr lang="fa-IR" sz="8000" dirty="0">
                <a:solidFill>
                  <a:srgbClr val="4A363E"/>
                </a:solidFill>
                <a:cs typeface="EntezareZohoor 2 **" panose="00000700000000000000" pitchFamily="2" charset="-78"/>
              </a:rPr>
            </a:br>
            <a:r>
              <a:rPr lang="fa-IR" sz="23900" dirty="0">
                <a:solidFill>
                  <a:srgbClr val="00B050"/>
                </a:solidFill>
                <a:cs typeface="EntezareZohoor 2 **" panose="00000700000000000000" pitchFamily="2" charset="-78"/>
              </a:rPr>
              <a:t>غیب</a:t>
            </a:r>
            <a:endParaRPr lang="fa-IR" sz="8000" dirty="0">
              <a:solidFill>
                <a:srgbClr val="00B050"/>
              </a:solidFill>
              <a:cs typeface="EntezareZohoor 2 **" panose="00000700000000000000" pitchFamily="2" charset="-78"/>
            </a:endParaRP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27065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t="46901" r="8308" b="2949"/>
          <a:stretch/>
        </p:blipFill>
        <p:spPr>
          <a:xfrm>
            <a:off x="3858" y="1"/>
            <a:ext cx="12184283" cy="6858000"/>
          </a:xfrm>
          <a:prstGeom prst="rect">
            <a:avLst/>
          </a:prstGeom>
        </p:spPr>
      </p:pic>
      <p:sp>
        <p:nvSpPr>
          <p:cNvPr id="2" name="Rectangle 1"/>
          <p:cNvSpPr/>
          <p:nvPr/>
        </p:nvSpPr>
        <p:spPr>
          <a:xfrm>
            <a:off x="3858" y="1643603"/>
            <a:ext cx="12192000" cy="3845017"/>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ذلِکَ الْکِتابُ لا رَيْبَ فيهِ هُديً لِلْمُتَّقينَ</a:t>
            </a:r>
          </a:p>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الَّذينَ يُؤْمِنُونَ بِالْغَيْبِ وَ يُقيمُونَ الصَّلاةَ وَ مِمَّا رَزَقْناهُمْ يُنْفِقُونَ</a:t>
            </a:r>
          </a:p>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بقره 2 و 3</a:t>
            </a:r>
            <a:endParaRPr lang="en-US" sz="2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3858" y="796117"/>
            <a:ext cx="12192000" cy="5539987"/>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4000" dirty="0">
                <a:solidFill>
                  <a:schemeClr val="tx1"/>
                </a:solidFill>
                <a:latin typeface="Nabi" panose="02000500000000020002" pitchFamily="2" charset="0"/>
                <a:cs typeface="2  Mitra_3 (MRT)" panose="00000700000000000000" pitchFamily="2" charset="-78"/>
              </a:rPr>
              <a:t>2) این قرآن، همان کتاب [کاملى] است که در آسمانى بودنش هیچ تردیدى نیست و راهنماى تقواپیشگان است، </a:t>
            </a:r>
          </a:p>
          <a:p>
            <a:pPr marL="0" indent="0" algn="ctr" rtl="1">
              <a:lnSpc>
                <a:spcPct val="150000"/>
              </a:lnSpc>
              <a:buNone/>
            </a:pPr>
            <a:r>
              <a:rPr lang="fa-IR" sz="4000" dirty="0">
                <a:solidFill>
                  <a:schemeClr val="tx1"/>
                </a:solidFill>
                <a:latin typeface="Nabi" panose="02000500000000020002" pitchFamily="2" charset="0"/>
                <a:cs typeface="2  Mitra_3 (MRT)" panose="00000700000000000000" pitchFamily="2" charset="-78"/>
              </a:rPr>
              <a:t>3) همانان که به خدا ـ که از دیدگانشان نهان است ـ ایمان دارند و نماز را برپا مى دارند و در راه تقویت دین و ایمان از آنچه روزى آنان کرده ایم انفاق مى کنند. </a:t>
            </a:r>
            <a:endParaRPr lang="fa-IR" sz="2000" dirty="0">
              <a:solidFill>
                <a:schemeClr val="tx1"/>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915994" y="4981974"/>
            <a:ext cx="1300694" cy="1777872"/>
          </a:xfrm>
          <a:prstGeom prst="rect">
            <a:avLst/>
          </a:prstGeom>
        </p:spPr>
      </p:pic>
    </p:spTree>
    <p:extLst>
      <p:ext uri="{BB962C8B-B14F-4D97-AF65-F5344CB8AC3E}">
        <p14:creationId xmlns:p14="http://schemas.microsoft.com/office/powerpoint/2010/main" val="4679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3">
                                            <p:txEl>
                                              <p:pRg st="0" end="0"/>
                                            </p:txEl>
                                          </p:spTgt>
                                        </p:tgtEl>
                                      </p:cBhvr>
                                    </p:animEffect>
                                    <p:anim calcmode="lin" valueType="num">
                                      <p:cBhvr>
                                        <p:cTn id="3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p:tgtEl>
                                          <p:spTgt spid="3">
                                            <p:txEl>
                                              <p:pRg st="0" end="0"/>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3">
                                            <p:txEl>
                                              <p:pRg st="0" end="0"/>
                                            </p:txEl>
                                          </p:spTgt>
                                        </p:tgtEl>
                                        <p:attrNameLst>
                                          <p:attrName>style.visibility</p:attrName>
                                        </p:attrNameLst>
                                      </p:cBhvr>
                                      <p:to>
                                        <p:strVal val="hidden"/>
                                      </p:to>
                                    </p:set>
                                  </p:childTnLst>
                                </p:cTn>
                              </p:par>
                              <p:par>
                                <p:cTn id="37" presetID="42" presetClass="exit" presetSubtype="0" fill="hold" grpId="1" nodeType="withEffect">
                                  <p:stCondLst>
                                    <p:cond delay="0"/>
                                  </p:stCondLst>
                                  <p:childTnLst>
                                    <p:animEffect transition="out" filter="fade">
                                      <p:cBhvr>
                                        <p:cTn id="38" dur="1000"/>
                                        <p:tgtEl>
                                          <p:spTgt spid="3">
                                            <p:txEl>
                                              <p:pRg st="1" end="1"/>
                                            </p:txEl>
                                          </p:spTgt>
                                        </p:tgtEl>
                                      </p:cBhvr>
                                    </p:animEffect>
                                    <p:anim calcmode="lin" valueType="num">
                                      <p:cBhvr>
                                        <p:cTn id="39"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p:tgtEl>
                                          <p:spTgt spid="3">
                                            <p:txEl>
                                              <p:pRg st="1" end="1"/>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3">
                                            <p:txEl>
                                              <p:pRg st="1" end="1"/>
                                            </p:txEl>
                                          </p:spTgt>
                                        </p:tgtEl>
                                        <p:attrNameLst>
                                          <p:attrName>style.visibility</p:attrName>
                                        </p:attrNameLst>
                                      </p:cBhvr>
                                      <p:to>
                                        <p:strVal val="hidden"/>
                                      </p:to>
                                    </p:set>
                                  </p:childTnLst>
                                </p:cTn>
                              </p:par>
                              <p:par>
                                <p:cTn id="42" presetID="42" presetClass="exit" presetSubtype="0" fill="hold" grpId="1" nodeType="withEffect">
                                  <p:stCondLst>
                                    <p:cond delay="0"/>
                                  </p:stCondLst>
                                  <p:childTnLst>
                                    <p:animEffect transition="out" filter="fade">
                                      <p:cBhvr>
                                        <p:cTn id="43" dur="1000"/>
                                        <p:tgtEl>
                                          <p:spTgt spid="3">
                                            <p:bg/>
                                          </p:spTgt>
                                        </p:tgtEl>
                                      </p:cBhvr>
                                    </p:animEffect>
                                    <p:anim calcmode="lin" valueType="num">
                                      <p:cBhvr>
                                        <p:cTn id="44" dur="1000"/>
                                        <p:tgtEl>
                                          <p:spTgt spid="3">
                                            <p:bg/>
                                          </p:spTgt>
                                        </p:tgtEl>
                                        <p:attrNameLst>
                                          <p:attrName>ppt_x</p:attrName>
                                        </p:attrNameLst>
                                      </p:cBhvr>
                                      <p:tavLst>
                                        <p:tav tm="0">
                                          <p:val>
                                            <p:strVal val="ppt_x"/>
                                          </p:val>
                                        </p:tav>
                                        <p:tav tm="100000">
                                          <p:val>
                                            <p:strVal val="ppt_x"/>
                                          </p:val>
                                        </p:tav>
                                      </p:tavLst>
                                    </p:anim>
                                    <p:anim calcmode="lin" valueType="num">
                                      <p:cBhvr>
                                        <p:cTn id="45" dur="1000"/>
                                        <p:tgtEl>
                                          <p:spTgt spid="3">
                                            <p:bg/>
                                          </p:spTgt>
                                        </p:tgtEl>
                                        <p:attrNameLst>
                                          <p:attrName>ppt_y</p:attrName>
                                        </p:attrNameLst>
                                      </p:cBhvr>
                                      <p:tavLst>
                                        <p:tav tm="0">
                                          <p:val>
                                            <p:strVal val="ppt_y"/>
                                          </p:val>
                                        </p:tav>
                                        <p:tav tm="100000">
                                          <p:val>
                                            <p:strVal val="ppt_y+.1"/>
                                          </p:val>
                                        </p:tav>
                                      </p:tavLst>
                                    </p:anim>
                                    <p:set>
                                      <p:cBhvr>
                                        <p:cTn id="46"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7879404" y="3216613"/>
            <a:ext cx="3813938" cy="1979607"/>
          </a:xfrm>
        </p:spPr>
        <p:txBody>
          <a:bodyPr>
            <a:noAutofit/>
          </a:bodyPr>
          <a:lstStyle/>
          <a:p>
            <a:pPr algn="ctr" rtl="1">
              <a:lnSpc>
                <a:spcPct val="150000"/>
              </a:lnSpc>
            </a:pPr>
            <a:r>
              <a:rPr lang="fa-IR" sz="9600" dirty="0">
                <a:solidFill>
                  <a:srgbClr val="4A363E"/>
                </a:solidFill>
                <a:cs typeface="EntezareZohoor 2 **" panose="00000700000000000000" pitchFamily="2" charset="-78"/>
              </a:rPr>
              <a:t>بعث</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
        <p:nvSpPr>
          <p:cNvPr id="4" name="Title 1">
            <a:extLst>
              <a:ext uri="{FF2B5EF4-FFF2-40B4-BE49-F238E27FC236}">
                <a16:creationId xmlns:a16="http://schemas.microsoft.com/office/drawing/2014/main" id="{81AD634B-306F-4AFC-A8A2-49BDDB27DD0A}"/>
              </a:ext>
            </a:extLst>
          </p:cNvPr>
          <p:cNvSpPr txBox="1">
            <a:spLocks/>
          </p:cNvSpPr>
          <p:nvPr/>
        </p:nvSpPr>
        <p:spPr>
          <a:xfrm>
            <a:off x="7107677" y="1479176"/>
            <a:ext cx="3166428" cy="1677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rtl="1">
              <a:lnSpc>
                <a:spcPct val="150000"/>
              </a:lnSpc>
            </a:pPr>
            <a:r>
              <a:rPr lang="fa-IR" sz="9600" dirty="0">
                <a:solidFill>
                  <a:srgbClr val="0070C0"/>
                </a:solidFill>
                <a:cs typeface="EntezareZohoor 2 **" panose="00000700000000000000" pitchFamily="2" charset="-78"/>
              </a:rPr>
              <a:t>نشور</a:t>
            </a:r>
          </a:p>
        </p:txBody>
      </p:sp>
      <p:sp>
        <p:nvSpPr>
          <p:cNvPr id="5" name="Title 1">
            <a:extLst>
              <a:ext uri="{FF2B5EF4-FFF2-40B4-BE49-F238E27FC236}">
                <a16:creationId xmlns:a16="http://schemas.microsoft.com/office/drawing/2014/main" id="{83EBFF15-402C-4345-986A-64B37A54992A}"/>
              </a:ext>
            </a:extLst>
          </p:cNvPr>
          <p:cNvSpPr txBox="1">
            <a:spLocks/>
          </p:cNvSpPr>
          <p:nvPr/>
        </p:nvSpPr>
        <p:spPr>
          <a:xfrm>
            <a:off x="4692054" y="4266280"/>
            <a:ext cx="3813938" cy="1979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rtl="1">
              <a:lnSpc>
                <a:spcPct val="150000"/>
              </a:lnSpc>
            </a:pPr>
            <a:r>
              <a:rPr lang="fa-IR" sz="9600" dirty="0">
                <a:solidFill>
                  <a:srgbClr val="00B050"/>
                </a:solidFill>
                <a:cs typeface="EntezareZohoor 2 **" panose="00000700000000000000" pitchFamily="2" charset="-78"/>
              </a:rPr>
              <a:t>رجعت</a:t>
            </a:r>
          </a:p>
        </p:txBody>
      </p:sp>
      <p:sp>
        <p:nvSpPr>
          <p:cNvPr id="6" name="Title 1">
            <a:extLst>
              <a:ext uri="{FF2B5EF4-FFF2-40B4-BE49-F238E27FC236}">
                <a16:creationId xmlns:a16="http://schemas.microsoft.com/office/drawing/2014/main" id="{C7B80321-09B3-4445-B33A-B960089D8557}"/>
              </a:ext>
            </a:extLst>
          </p:cNvPr>
          <p:cNvSpPr txBox="1">
            <a:spLocks/>
          </p:cNvSpPr>
          <p:nvPr/>
        </p:nvSpPr>
        <p:spPr>
          <a:xfrm>
            <a:off x="3658716" y="164132"/>
            <a:ext cx="3002453" cy="1677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rtl="1">
              <a:lnSpc>
                <a:spcPct val="150000"/>
              </a:lnSpc>
            </a:pPr>
            <a:r>
              <a:rPr lang="fa-IR" sz="9600" dirty="0">
                <a:solidFill>
                  <a:srgbClr val="4A363E"/>
                </a:solidFill>
                <a:cs typeface="EntezareZohoor 2 **" panose="00000700000000000000" pitchFamily="2" charset="-78"/>
              </a:rPr>
              <a:t>حساب</a:t>
            </a:r>
          </a:p>
        </p:txBody>
      </p:sp>
      <p:sp>
        <p:nvSpPr>
          <p:cNvPr id="7" name="Title 1">
            <a:extLst>
              <a:ext uri="{FF2B5EF4-FFF2-40B4-BE49-F238E27FC236}">
                <a16:creationId xmlns:a16="http://schemas.microsoft.com/office/drawing/2014/main" id="{9288C956-7148-44F2-A9A5-B73EC33F698F}"/>
              </a:ext>
            </a:extLst>
          </p:cNvPr>
          <p:cNvSpPr txBox="1">
            <a:spLocks/>
          </p:cNvSpPr>
          <p:nvPr/>
        </p:nvSpPr>
        <p:spPr>
          <a:xfrm>
            <a:off x="3190827" y="2377826"/>
            <a:ext cx="3002453" cy="1677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rtl="1">
              <a:lnSpc>
                <a:spcPct val="150000"/>
              </a:lnSpc>
            </a:pPr>
            <a:r>
              <a:rPr lang="fa-IR" sz="9600" dirty="0">
                <a:solidFill>
                  <a:schemeClr val="accent3">
                    <a:lumMod val="50000"/>
                  </a:schemeClr>
                </a:solidFill>
                <a:cs typeface="EntezareZohoor 2 **" panose="00000700000000000000" pitchFamily="2" charset="-78"/>
              </a:rPr>
              <a:t>جنه</a:t>
            </a:r>
          </a:p>
        </p:txBody>
      </p:sp>
      <p:sp>
        <p:nvSpPr>
          <p:cNvPr id="9" name="Title 1">
            <a:extLst>
              <a:ext uri="{FF2B5EF4-FFF2-40B4-BE49-F238E27FC236}">
                <a16:creationId xmlns:a16="http://schemas.microsoft.com/office/drawing/2014/main" id="{9B2B9EA7-321B-49C7-8517-71FB1324F7D3}"/>
              </a:ext>
            </a:extLst>
          </p:cNvPr>
          <p:cNvSpPr txBox="1">
            <a:spLocks/>
          </p:cNvSpPr>
          <p:nvPr/>
        </p:nvSpPr>
        <p:spPr>
          <a:xfrm>
            <a:off x="433009" y="1111561"/>
            <a:ext cx="3002453" cy="1677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rtl="1">
              <a:lnSpc>
                <a:spcPct val="150000"/>
              </a:lnSpc>
            </a:pPr>
            <a:r>
              <a:rPr lang="fa-IR" sz="9600" dirty="0">
                <a:solidFill>
                  <a:schemeClr val="accent3">
                    <a:lumMod val="50000"/>
                  </a:schemeClr>
                </a:solidFill>
                <a:cs typeface="EntezareZohoor 2 **" panose="00000700000000000000" pitchFamily="2" charset="-78"/>
              </a:rPr>
              <a:t>...</a:t>
            </a:r>
          </a:p>
        </p:txBody>
      </p:sp>
    </p:spTree>
    <p:extLst>
      <p:ext uri="{BB962C8B-B14F-4D97-AF65-F5344CB8AC3E}">
        <p14:creationId xmlns:p14="http://schemas.microsoft.com/office/powerpoint/2010/main" val="303301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3"/>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50" presetClass="entr" presetSubtype="0" decel="10000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3"/>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500"/>
                            </p:stCondLst>
                            <p:childTnLst>
                              <p:par>
                                <p:cTn id="38" presetID="50" presetClass="entr" presetSubtype="0" decel="10000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3"/>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par>
                          <p:cTn id="48" fill="hold">
                            <p:stCondLst>
                              <p:cond delay="500"/>
                            </p:stCondLst>
                            <p:childTnLst>
                              <p:par>
                                <p:cTn id="49" presetID="50" presetClass="entr" presetSubtype="0" decel="10000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par>
                          <p:cTn id="59" fill="hold">
                            <p:stCondLst>
                              <p:cond delay="500"/>
                            </p:stCondLst>
                            <p:childTnLst>
                              <p:par>
                                <p:cTn id="60" presetID="50" presetClass="entr" presetSubtype="0" decel="10000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strVal val="#ppt_w+.3"/>
                                          </p:val>
                                        </p:tav>
                                        <p:tav tm="100000">
                                          <p:val>
                                            <p:strVal val="#ppt_w"/>
                                          </p:val>
                                        </p:tav>
                                      </p:tavLst>
                                    </p:anim>
                                    <p:anim calcmode="lin" valueType="num">
                                      <p:cBhvr>
                                        <p:cTn id="63" dur="1000" fill="hold"/>
                                        <p:tgtEl>
                                          <p:spTgt spid="9"/>
                                        </p:tgtEl>
                                        <p:attrNameLst>
                                          <p:attrName>ppt_h</p:attrName>
                                        </p:attrNameLst>
                                      </p:cBhvr>
                                      <p:tavLst>
                                        <p:tav tm="0">
                                          <p:val>
                                            <p:strVal val="#ppt_h"/>
                                          </p:val>
                                        </p:tav>
                                        <p:tav tm="100000">
                                          <p:val>
                                            <p:strVal val="#ppt_h"/>
                                          </p:val>
                                        </p:tav>
                                      </p:tavLst>
                                    </p:anim>
                                    <p:animEffect transition="in" filter="fade">
                                      <p:cBhvr>
                                        <p:cTn id="64" dur="1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77043" y="296217"/>
            <a:ext cx="11237913" cy="5998723"/>
          </a:xfrm>
        </p:spPr>
        <p:txBody>
          <a:bodyPr>
            <a:noAutofit/>
          </a:bodyPr>
          <a:lstStyle/>
          <a:p>
            <a:pPr algn="ctr" rtl="1">
              <a:lnSpc>
                <a:spcPct val="150000"/>
              </a:lnSpc>
            </a:pPr>
            <a:r>
              <a:rPr lang="fa-IR" sz="9600" dirty="0">
                <a:solidFill>
                  <a:schemeClr val="accent3">
                    <a:lumMod val="50000"/>
                  </a:schemeClr>
                </a:solidFill>
                <a:latin typeface="TanseekModernProArabic-ExBold" panose="020B0904030202020303" pitchFamily="34" charset="-78"/>
                <a:cs typeface="TanseekModernProArabic-ExBold" panose="020B0904030202020303" pitchFamily="34" charset="-78"/>
              </a:rPr>
              <a:t>چند نمونه </a:t>
            </a:r>
            <a:r>
              <a:rPr lang="fa-IR" sz="13800" dirty="0">
                <a:solidFill>
                  <a:srgbClr val="00B050"/>
                </a:solidFill>
                <a:effectLst>
                  <a:outerShdw blurRad="38100" dist="38100" dir="2700000" algn="tl">
                    <a:srgbClr val="000000">
                      <a:alpha val="43137"/>
                    </a:srgbClr>
                  </a:outerShdw>
                </a:effectLst>
                <a:latin typeface="TanseekModernProArabic-ExBold" panose="020B0904030202020303" pitchFamily="34" charset="-78"/>
                <a:cs typeface="TanseekModernProArabic-ExBold" panose="020B0904030202020303" pitchFamily="34" charset="-78"/>
              </a:rPr>
              <a:t>قرآنی</a:t>
            </a:r>
            <a:r>
              <a:rPr lang="fa-IR" sz="9600" dirty="0">
                <a:solidFill>
                  <a:schemeClr val="accent3">
                    <a:lumMod val="50000"/>
                  </a:schemeClr>
                </a:solidFill>
                <a:latin typeface="TanseekModernProArabic-ExBold" panose="020B0904030202020303" pitchFamily="34" charset="-78"/>
                <a:cs typeface="TanseekModernProArabic-ExBold" panose="020B0904030202020303" pitchFamily="34" charset="-78"/>
              </a:rPr>
              <a:t> که امروزه آن را خرافه میدانند ...</a:t>
            </a:r>
            <a:endParaRPr lang="fa-IR" sz="8800" dirty="0">
              <a:solidFill>
                <a:schemeClr val="accent3">
                  <a:lumMod val="50000"/>
                </a:schemeClr>
              </a:solidFill>
              <a:cs typeface="EntezareZohoor 2 **" panose="00000700000000000000" pitchFamily="2" charset="-78"/>
            </a:endParaRP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36445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duotone>
              <a:schemeClr val="accent3">
                <a:shade val="45000"/>
                <a:satMod val="135000"/>
              </a:schemeClr>
              <a:prstClr val="white"/>
            </a:duotone>
          </a:blip>
          <a:srcRect b="17430"/>
          <a:stretch/>
        </p:blipFill>
        <p:spPr>
          <a:xfrm>
            <a:off x="11574" y="0"/>
            <a:ext cx="12192000" cy="6810871"/>
          </a:xfrm>
          <a:prstGeom prst="rect">
            <a:avLst/>
          </a:prstGeom>
        </p:spPr>
      </p:pic>
      <p:sp>
        <p:nvSpPr>
          <p:cNvPr id="8" name="Rectangle 7">
            <a:extLst>
              <a:ext uri="{FF2B5EF4-FFF2-40B4-BE49-F238E27FC236}">
                <a16:creationId xmlns:a16="http://schemas.microsoft.com/office/drawing/2014/main" id="{7B429CBE-8EB3-4B62-BAE9-1DAC6437C939}"/>
              </a:ext>
            </a:extLst>
          </p:cNvPr>
          <p:cNvSpPr/>
          <p:nvPr/>
        </p:nvSpPr>
        <p:spPr>
          <a:xfrm>
            <a:off x="11574" y="1583692"/>
            <a:ext cx="12192000" cy="3690613"/>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حَتَّي إِذا أَتَوْا عَلي‏ وادِ النَّمْلِ قالَتْ نَمْلَةٌ يا أَيُّهَا النَّمْلُ ادْخُلُوا مَساکِنَکُمْ لا يَحْطِمَنَّکُمْ سُلَيْمانُ وَ جُنُودُهُ وَ هُمْ لا يَشْعُرُونَ</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نمل 18</a:t>
            </a:r>
            <a:endParaRPr lang="fa-IR" sz="1100" dirty="0">
              <a:solidFill>
                <a:schemeClr val="tx2"/>
              </a:solidFill>
              <a:latin typeface="Nabi" panose="02000500000000020002" pitchFamily="2" charset="0"/>
              <a:cs typeface="Nabi" panose="02000500000000020002" pitchFamily="2" charset="0"/>
            </a:endParaRPr>
          </a:p>
        </p:txBody>
      </p:sp>
      <p:sp>
        <p:nvSpPr>
          <p:cNvPr id="9" name="Content Placeholder 2">
            <a:extLst>
              <a:ext uri="{FF2B5EF4-FFF2-40B4-BE49-F238E27FC236}">
                <a16:creationId xmlns:a16="http://schemas.microsoft.com/office/drawing/2014/main" id="{C07E356F-FB8F-4873-AAC1-221D9F34A92D}"/>
              </a:ext>
            </a:extLst>
          </p:cNvPr>
          <p:cNvSpPr txBox="1">
            <a:spLocks/>
          </p:cNvSpPr>
          <p:nvPr/>
        </p:nvSpPr>
        <p:spPr>
          <a:xfrm>
            <a:off x="11574" y="1444352"/>
            <a:ext cx="12192000" cy="3969294"/>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4000" dirty="0">
                <a:solidFill>
                  <a:schemeClr val="tx1"/>
                </a:solidFill>
                <a:latin typeface="Nabi" panose="02000500000000020002" pitchFamily="2" charset="0"/>
                <a:cs typeface="2  Mitra_3 (MRT)" panose="00000700000000000000" pitchFamily="2" charset="-78"/>
              </a:rPr>
              <a:t>18) سلیمان و سپاهیانش حرکت کردند تا بر درّه مورچگان درآمدند. در آن میان مورچه اى گفت: اى مورچگان، به خانه هایتان درآیید، مبادا سلیمان و سپاهیانش که از وجود شما در این جا ناآگاهند، پایمالتان کنند. </a:t>
            </a:r>
            <a:endParaRPr lang="fa-IR" sz="4400" dirty="0">
              <a:solidFill>
                <a:schemeClr val="tx1"/>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71024" y="4662273"/>
            <a:ext cx="1571918" cy="2148598"/>
          </a:xfrm>
          <a:prstGeom prst="rect">
            <a:avLst/>
          </a:prstGeom>
        </p:spPr>
      </p:pic>
    </p:spTree>
    <p:extLst>
      <p:ext uri="{BB962C8B-B14F-4D97-AF65-F5344CB8AC3E}">
        <p14:creationId xmlns:p14="http://schemas.microsoft.com/office/powerpoint/2010/main" val="6777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fade">
                                      <p:cBhvr>
                                        <p:cTn id="19" dur="500"/>
                                        <p:tgtEl>
                                          <p:spTgt spid="9">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9">
                                            <p:txEl>
                                              <p:pRg st="0" end="0"/>
                                            </p:txEl>
                                          </p:spTgt>
                                        </p:tgtEl>
                                      </p:cBhvr>
                                    </p:animEffect>
                                    <p:anim calcmode="lin" valueType="num">
                                      <p:cBhvr>
                                        <p:cTn id="31"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9">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9">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9">
                                            <p:bg/>
                                          </p:spTgt>
                                        </p:tgtEl>
                                      </p:cBhvr>
                                    </p:animEffect>
                                    <p:anim calcmode="lin" valueType="num">
                                      <p:cBhvr>
                                        <p:cTn id="36" dur="1000"/>
                                        <p:tgtEl>
                                          <p:spTgt spid="9">
                                            <p:bg/>
                                          </p:spTgt>
                                        </p:tgtEl>
                                        <p:attrNameLst>
                                          <p:attrName>ppt_x</p:attrName>
                                        </p:attrNameLst>
                                      </p:cBhvr>
                                      <p:tavLst>
                                        <p:tav tm="0">
                                          <p:val>
                                            <p:strVal val="ppt_x"/>
                                          </p:val>
                                        </p:tav>
                                        <p:tav tm="100000">
                                          <p:val>
                                            <p:strVal val="ppt_x"/>
                                          </p:val>
                                        </p:tav>
                                      </p:tavLst>
                                    </p:anim>
                                    <p:anim calcmode="lin" valueType="num">
                                      <p:cBhvr>
                                        <p:cTn id="37" dur="1000"/>
                                        <p:tgtEl>
                                          <p:spTgt spid="9">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8" grpId="1" animBg="1"/>
      <p:bldP spid="9" grpId="0" uiExpand="1" build="p" animBg="1"/>
      <p:bldP spid="9" grpId="1"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duotone>
              <a:prstClr val="black"/>
              <a:schemeClr val="accent4">
                <a:tint val="45000"/>
                <a:satMod val="400000"/>
              </a:schemeClr>
            </a:duotone>
          </a:blip>
          <a:srcRect l="27071" t="74860" r="32995" b="5380"/>
          <a:stretch/>
        </p:blipFill>
        <p:spPr>
          <a:xfrm>
            <a:off x="0" y="47130"/>
            <a:ext cx="12180426" cy="6763742"/>
          </a:xfrm>
          <a:prstGeom prst="rect">
            <a:avLst/>
          </a:prstGeom>
        </p:spPr>
      </p:pic>
      <p:sp>
        <p:nvSpPr>
          <p:cNvPr id="8" name="Rectangle 7">
            <a:extLst>
              <a:ext uri="{FF2B5EF4-FFF2-40B4-BE49-F238E27FC236}">
                <a16:creationId xmlns:a16="http://schemas.microsoft.com/office/drawing/2014/main" id="{7B429CBE-8EB3-4B62-BAE9-1DAC6437C939}"/>
              </a:ext>
            </a:extLst>
          </p:cNvPr>
          <p:cNvSpPr/>
          <p:nvPr/>
        </p:nvSpPr>
        <p:spPr>
          <a:xfrm>
            <a:off x="11574" y="1583692"/>
            <a:ext cx="12192000" cy="3690613"/>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أَمْ تَحْسَبُ أَنَّ أَکْثَرَهُمْ يَسْمَعُونَ أَوْ يَعْقِلُونَ إِنْ هُمْ إِلاَّ کَالْأَنْعامِ بَلْ هُمْ أَضَلُّ سَبيلاً</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فرقان 44</a:t>
            </a:r>
            <a:endParaRPr lang="fa-IR" sz="900" dirty="0">
              <a:solidFill>
                <a:schemeClr val="tx2"/>
              </a:solidFill>
              <a:latin typeface="Nabi" panose="02000500000000020002" pitchFamily="2" charset="0"/>
              <a:cs typeface="Nabi" panose="02000500000000020002" pitchFamily="2" charset="0"/>
            </a:endParaRPr>
          </a:p>
        </p:txBody>
      </p:sp>
      <p:sp>
        <p:nvSpPr>
          <p:cNvPr id="9" name="Content Placeholder 2">
            <a:extLst>
              <a:ext uri="{FF2B5EF4-FFF2-40B4-BE49-F238E27FC236}">
                <a16:creationId xmlns:a16="http://schemas.microsoft.com/office/drawing/2014/main" id="{C07E356F-FB8F-4873-AAC1-221D9F34A92D}"/>
              </a:ext>
            </a:extLst>
          </p:cNvPr>
          <p:cNvSpPr txBox="1">
            <a:spLocks/>
          </p:cNvSpPr>
          <p:nvPr/>
        </p:nvSpPr>
        <p:spPr>
          <a:xfrm>
            <a:off x="11574" y="1444351"/>
            <a:ext cx="12192000" cy="3969294"/>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4000" dirty="0">
                <a:solidFill>
                  <a:schemeClr val="tx1"/>
                </a:solidFill>
                <a:latin typeface="Nabi" panose="02000500000000020002" pitchFamily="2" charset="0"/>
                <a:cs typeface="2  Mitra_3 (MRT)" panose="00000700000000000000" pitchFamily="2" charset="-78"/>
              </a:rPr>
              <a:t>44) آیا مى پندارى که بیشتر آنان که پیرو هواى نفس اند گوش شنوا دارند و یا تعقّل مى کنند ؟ آنان جز مانند دام ها نیستند که از سخن جز آوایى نمى شنوند و از اندیشه بهره اى ندارند، بلکه چون از درک و فهم خود بهره نبرده اند از دام ها نیز گمراه ترند. </a:t>
            </a:r>
            <a:endParaRPr lang="fa-IR" sz="4400" dirty="0">
              <a:solidFill>
                <a:schemeClr val="tx1"/>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71024" y="4662273"/>
            <a:ext cx="1571918" cy="2148598"/>
          </a:xfrm>
          <a:prstGeom prst="rect">
            <a:avLst/>
          </a:prstGeom>
        </p:spPr>
      </p:pic>
    </p:spTree>
    <p:extLst>
      <p:ext uri="{BB962C8B-B14F-4D97-AF65-F5344CB8AC3E}">
        <p14:creationId xmlns:p14="http://schemas.microsoft.com/office/powerpoint/2010/main" val="17023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fade">
                                      <p:cBhvr>
                                        <p:cTn id="19" dur="500"/>
                                        <p:tgtEl>
                                          <p:spTgt spid="9">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9">
                                            <p:txEl>
                                              <p:pRg st="0" end="0"/>
                                            </p:txEl>
                                          </p:spTgt>
                                        </p:tgtEl>
                                      </p:cBhvr>
                                    </p:animEffect>
                                    <p:anim calcmode="lin" valueType="num">
                                      <p:cBhvr>
                                        <p:cTn id="31"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9">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9">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9">
                                            <p:bg/>
                                          </p:spTgt>
                                        </p:tgtEl>
                                      </p:cBhvr>
                                    </p:animEffect>
                                    <p:anim calcmode="lin" valueType="num">
                                      <p:cBhvr>
                                        <p:cTn id="36" dur="1000"/>
                                        <p:tgtEl>
                                          <p:spTgt spid="9">
                                            <p:bg/>
                                          </p:spTgt>
                                        </p:tgtEl>
                                        <p:attrNameLst>
                                          <p:attrName>ppt_x</p:attrName>
                                        </p:attrNameLst>
                                      </p:cBhvr>
                                      <p:tavLst>
                                        <p:tav tm="0">
                                          <p:val>
                                            <p:strVal val="ppt_x"/>
                                          </p:val>
                                        </p:tav>
                                        <p:tav tm="100000">
                                          <p:val>
                                            <p:strVal val="ppt_x"/>
                                          </p:val>
                                        </p:tav>
                                      </p:tavLst>
                                    </p:anim>
                                    <p:anim calcmode="lin" valueType="num">
                                      <p:cBhvr>
                                        <p:cTn id="37" dur="1000"/>
                                        <p:tgtEl>
                                          <p:spTgt spid="9">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8" grpId="1" animBg="1"/>
      <p:bldP spid="9" grpId="0" uiExpand="1" build="p" animBg="1"/>
      <p:bldP spid="9" grpId="1"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t="14565" r="5163"/>
          <a:stretch/>
        </p:blipFill>
        <p:spPr>
          <a:xfrm>
            <a:off x="1" y="0"/>
            <a:ext cx="12180426" cy="6858000"/>
          </a:xfrm>
          <a:prstGeom prst="rect">
            <a:avLst/>
          </a:prstGeom>
        </p:spPr>
      </p:pic>
      <p:sp>
        <p:nvSpPr>
          <p:cNvPr id="8" name="Rectangle 7">
            <a:extLst>
              <a:ext uri="{FF2B5EF4-FFF2-40B4-BE49-F238E27FC236}">
                <a16:creationId xmlns:a16="http://schemas.microsoft.com/office/drawing/2014/main" id="{7B429CBE-8EB3-4B62-BAE9-1DAC6437C939}"/>
              </a:ext>
            </a:extLst>
          </p:cNvPr>
          <p:cNvSpPr/>
          <p:nvPr/>
        </p:nvSpPr>
        <p:spPr>
          <a:xfrm>
            <a:off x="11574" y="1583692"/>
            <a:ext cx="12192000" cy="3690613"/>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ثُمَّ اسْتَوي‏ إِلَي السَّماءِ وَ هِيَ دُخانٌ فَقالَ لَها وَ لِلْأَرْضِ ائْتِيا طَوْعاً أَوْ کَرْهاً قالَتا أَتَيْنا طائِعينَ</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فصلت 11</a:t>
            </a:r>
            <a:endParaRPr lang="fa-IR" sz="800" dirty="0">
              <a:solidFill>
                <a:schemeClr val="tx2"/>
              </a:solidFill>
              <a:latin typeface="Nabi" panose="02000500000000020002" pitchFamily="2" charset="0"/>
              <a:cs typeface="Nabi" panose="02000500000000020002" pitchFamily="2" charset="0"/>
            </a:endParaRPr>
          </a:p>
        </p:txBody>
      </p:sp>
      <p:sp>
        <p:nvSpPr>
          <p:cNvPr id="9" name="Content Placeholder 2">
            <a:extLst>
              <a:ext uri="{FF2B5EF4-FFF2-40B4-BE49-F238E27FC236}">
                <a16:creationId xmlns:a16="http://schemas.microsoft.com/office/drawing/2014/main" id="{C07E356F-FB8F-4873-AAC1-221D9F34A92D}"/>
              </a:ext>
            </a:extLst>
          </p:cNvPr>
          <p:cNvSpPr txBox="1">
            <a:spLocks/>
          </p:cNvSpPr>
          <p:nvPr/>
        </p:nvSpPr>
        <p:spPr>
          <a:xfrm>
            <a:off x="0" y="1444351"/>
            <a:ext cx="12192000" cy="3969294"/>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4400" dirty="0">
                <a:solidFill>
                  <a:schemeClr val="tx1"/>
                </a:solidFill>
                <a:latin typeface="Nabi" panose="02000500000000020002" pitchFamily="2" charset="0"/>
                <a:cs typeface="2  Mitra_3 (MRT)" panose="00000700000000000000" pitchFamily="2" charset="-78"/>
              </a:rPr>
              <a:t>11) سپس به آفرینش آسمان پرداخت، و آن توده اى از دود بود. پس به آسمان و زمین فرمود: خواه یا ناخواه باید به صحنه وجود بیایید. گفتند: آمدیم و همه به دلخواه مطیع فرمان توییم. </a:t>
            </a:r>
            <a:endParaRPr lang="fa-IR" sz="4800" dirty="0">
              <a:solidFill>
                <a:schemeClr val="tx1"/>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71024" y="4662273"/>
            <a:ext cx="1571918" cy="2148598"/>
          </a:xfrm>
          <a:prstGeom prst="rect">
            <a:avLst/>
          </a:prstGeom>
        </p:spPr>
      </p:pic>
    </p:spTree>
    <p:extLst>
      <p:ext uri="{BB962C8B-B14F-4D97-AF65-F5344CB8AC3E}">
        <p14:creationId xmlns:p14="http://schemas.microsoft.com/office/powerpoint/2010/main" val="42447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fade">
                                      <p:cBhvr>
                                        <p:cTn id="19" dur="500"/>
                                        <p:tgtEl>
                                          <p:spTgt spid="9">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9">
                                            <p:txEl>
                                              <p:pRg st="0" end="0"/>
                                            </p:txEl>
                                          </p:spTgt>
                                        </p:tgtEl>
                                      </p:cBhvr>
                                    </p:animEffect>
                                    <p:anim calcmode="lin" valueType="num">
                                      <p:cBhvr>
                                        <p:cTn id="31"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9">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9">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9">
                                            <p:bg/>
                                          </p:spTgt>
                                        </p:tgtEl>
                                      </p:cBhvr>
                                    </p:animEffect>
                                    <p:anim calcmode="lin" valueType="num">
                                      <p:cBhvr>
                                        <p:cTn id="36" dur="1000"/>
                                        <p:tgtEl>
                                          <p:spTgt spid="9">
                                            <p:bg/>
                                          </p:spTgt>
                                        </p:tgtEl>
                                        <p:attrNameLst>
                                          <p:attrName>ppt_x</p:attrName>
                                        </p:attrNameLst>
                                      </p:cBhvr>
                                      <p:tavLst>
                                        <p:tav tm="0">
                                          <p:val>
                                            <p:strVal val="ppt_x"/>
                                          </p:val>
                                        </p:tav>
                                        <p:tav tm="100000">
                                          <p:val>
                                            <p:strVal val="ppt_x"/>
                                          </p:val>
                                        </p:tav>
                                      </p:tavLst>
                                    </p:anim>
                                    <p:anim calcmode="lin" valueType="num">
                                      <p:cBhvr>
                                        <p:cTn id="37" dur="1000"/>
                                        <p:tgtEl>
                                          <p:spTgt spid="9">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8" grpId="1" animBg="1"/>
      <p:bldP spid="9" grpId="0" uiExpand="1" build="p" animBg="1"/>
      <p:bldP spid="9" grpId="1"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A8222-5C75-44DC-B783-AC3796C00994}"/>
              </a:ext>
            </a:extLst>
          </p:cNvPr>
          <p:cNvPicPr>
            <a:picLocks noChangeAspect="1"/>
          </p:cNvPicPr>
          <p:nvPr/>
        </p:nvPicPr>
        <p:blipFill rotWithShape="1">
          <a:blip r:embed="rId2"/>
          <a:srcRect l="23539" t="19252" r="24191" b="26878"/>
          <a:stretch/>
        </p:blipFill>
        <p:spPr>
          <a:xfrm>
            <a:off x="103762" y="252919"/>
            <a:ext cx="5933873" cy="6121941"/>
          </a:xfrm>
          <a:prstGeom prst="rect">
            <a:avLst/>
          </a:prstGeom>
        </p:spPr>
      </p:pic>
      <p:pic>
        <p:nvPicPr>
          <p:cNvPr id="4" name="Picture 3">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1">
                <a:shade val="45000"/>
                <a:satMod val="135000"/>
              </a:schemeClr>
              <a:prstClr val="white"/>
            </a:duotone>
          </a:blip>
          <a:stretch>
            <a:fillRect/>
          </a:stretch>
        </p:blipFill>
        <p:spPr>
          <a:xfrm>
            <a:off x="5389124" y="2351741"/>
            <a:ext cx="5177884" cy="2421296"/>
          </a:xfrm>
          <a:prstGeom prst="rect">
            <a:avLst/>
          </a:prstGeom>
        </p:spPr>
      </p:pic>
    </p:spTree>
    <p:extLst>
      <p:ext uri="{BB962C8B-B14F-4D97-AF65-F5344CB8AC3E}">
        <p14:creationId xmlns:p14="http://schemas.microsoft.com/office/powerpoint/2010/main" val="147893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373904"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p:cNvSpPr/>
          <p:nvPr/>
        </p:nvSpPr>
        <p:spPr>
          <a:xfrm>
            <a:off x="10855309"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p:cNvSpPr/>
          <p:nvPr/>
        </p:nvSpPr>
        <p:spPr>
          <a:xfrm>
            <a:off x="10336700"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172434" y="1200542"/>
            <a:ext cx="11639144" cy="3985706"/>
          </a:xfrm>
          <a:prstGeom prst="rect">
            <a:avLst/>
          </a:prstGeom>
          <a:noFill/>
        </p:spPr>
        <p:txBody>
          <a:bodyPr wrap="square" rtlCol="0">
            <a:spAutoFit/>
          </a:bodyPr>
          <a:lstStyle/>
          <a:p>
            <a:pPr algn="ctr" rtl="1">
              <a:lnSpc>
                <a:spcPct val="150000"/>
              </a:lnSpc>
            </a:pPr>
            <a:r>
              <a:rPr lang="fa-IR" sz="8800" b="1" dirty="0">
                <a:solidFill>
                  <a:srgbClr val="FF0000"/>
                </a:solidFill>
                <a:cs typeface="EntezareZohoor B4" panose="00000700000000000000" pitchFamily="2" charset="-78"/>
              </a:rPr>
              <a:t>القای خرافه</a:t>
            </a:r>
            <a:r>
              <a:rPr lang="fa-IR" sz="8800" b="1" dirty="0">
                <a:cs typeface="EntezareZohoor B4" panose="00000700000000000000" pitchFamily="2" charset="-78"/>
              </a:rPr>
              <a:t> و اسطوره </a:t>
            </a:r>
            <a:r>
              <a:rPr lang="fa-IR" sz="8800" b="1" dirty="0">
                <a:solidFill>
                  <a:srgbClr val="FF0000"/>
                </a:solidFill>
                <a:cs typeface="EntezareZohoor B4" panose="00000700000000000000" pitchFamily="2" charset="-78"/>
              </a:rPr>
              <a:t>بودن </a:t>
            </a:r>
            <a:r>
              <a:rPr lang="fa-IR" sz="8800" b="1" dirty="0">
                <a:solidFill>
                  <a:srgbClr val="00B050"/>
                </a:solidFill>
                <a:cs typeface="EntezareZohoor B4" panose="00000700000000000000" pitchFamily="2" charset="-78"/>
              </a:rPr>
              <a:t>تعلیمات دینی</a:t>
            </a:r>
            <a:r>
              <a:rPr lang="fa-IR" sz="8800" b="1" dirty="0">
                <a:cs typeface="EntezareZohoor B4" panose="00000700000000000000" pitchFamily="2" charset="-78"/>
              </a:rPr>
              <a:t> </a:t>
            </a:r>
            <a:r>
              <a:rPr lang="fa-IR" sz="8800" b="1" dirty="0">
                <a:solidFill>
                  <a:srgbClr val="FF0000"/>
                </a:solidFill>
                <a:cs typeface="EntezareZohoor B4" panose="00000700000000000000" pitchFamily="2" charset="-78"/>
              </a:rPr>
              <a:t>راه مقابله با دین</a:t>
            </a:r>
          </a:p>
        </p:txBody>
      </p:sp>
      <p:sp>
        <p:nvSpPr>
          <p:cNvPr id="22" name="Rectangle 21"/>
          <p:cNvSpPr/>
          <p:nvPr/>
        </p:nvSpPr>
        <p:spPr>
          <a:xfrm>
            <a:off x="11373904" y="6017675"/>
            <a:ext cx="437674" cy="43767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E8E1B6-DA6C-454E-9AF2-39AA92CA9335}"/>
              </a:ext>
            </a:extLst>
          </p:cNvPr>
          <p:cNvPicPr>
            <a:picLocks noChangeAspect="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255182" y="5393115"/>
            <a:ext cx="886046" cy="1211104"/>
          </a:xfrm>
          <a:prstGeom prst="rect">
            <a:avLst/>
          </a:prstGeom>
        </p:spPr>
      </p:pic>
    </p:spTree>
    <p:extLst>
      <p:ext uri="{BB962C8B-B14F-4D97-AF65-F5344CB8AC3E}">
        <p14:creationId xmlns:p14="http://schemas.microsoft.com/office/powerpoint/2010/main" val="16403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xit" presetSubtype="0" accel="100000" fill="hold" grpId="1" nodeType="clickEffect">
                                  <p:stCondLst>
                                    <p:cond delay="0"/>
                                  </p:stCondLst>
                                  <p:childTnLst>
                                    <p:anim calcmode="lin" valueType="num">
                                      <p:cBhvr>
                                        <p:cTn id="32" dur="1000"/>
                                        <p:tgtEl>
                                          <p:spTgt spid="2"/>
                                        </p:tgtEl>
                                        <p:attrNameLst>
                                          <p:attrName>ppt_w</p:attrName>
                                        </p:attrNameLst>
                                      </p:cBhvr>
                                      <p:tavLst>
                                        <p:tav tm="0">
                                          <p:val>
                                            <p:strVal val="ppt_w"/>
                                          </p:val>
                                        </p:tav>
                                        <p:tav tm="100000">
                                          <p:val>
                                            <p:strVal val="ppt_w+.3"/>
                                          </p:val>
                                        </p:tav>
                                      </p:tavLst>
                                    </p:anim>
                                    <p:anim calcmode="lin" valueType="num">
                                      <p:cBhvr>
                                        <p:cTn id="33" dur="1000"/>
                                        <p:tgtEl>
                                          <p:spTgt spid="2"/>
                                        </p:tgtEl>
                                        <p:attrNameLst>
                                          <p:attrName>ppt_h</p:attrName>
                                        </p:attrNameLst>
                                      </p:cBhvr>
                                      <p:tavLst>
                                        <p:tav tm="0">
                                          <p:val>
                                            <p:strVal val="ppt_h"/>
                                          </p:val>
                                        </p:tav>
                                        <p:tav tm="100000">
                                          <p:val>
                                            <p:strVal val="ppt_h"/>
                                          </p:val>
                                        </p:tav>
                                      </p:tavLst>
                                    </p:anim>
                                    <p:animEffect transition="out" filter="fade">
                                      <p:cBhvr>
                                        <p:cTn id="34" dur="1000"/>
                                        <p:tgtEl>
                                          <p:spTgt spid="2"/>
                                        </p:tgtEl>
                                      </p:cBhvr>
                                    </p:animEffect>
                                    <p:set>
                                      <p:cBhvr>
                                        <p:cTn id="35" dur="1" fill="hold">
                                          <p:stCondLst>
                                            <p:cond delay="999"/>
                                          </p:stCondLst>
                                        </p:cTn>
                                        <p:tgtEl>
                                          <p:spTgt spid="2"/>
                                        </p:tgtEl>
                                        <p:attrNameLst>
                                          <p:attrName>style.visibility</p:attrName>
                                        </p:attrNameLst>
                                      </p:cBhvr>
                                      <p:to>
                                        <p:strVal val="hidden"/>
                                      </p:to>
                                    </p:set>
                                  </p:childTnLst>
                                </p:cTn>
                              </p:par>
                              <p:par>
                                <p:cTn id="36" presetID="50" presetClass="exit" presetSubtype="0" accel="100000" fill="hold" grpId="1" nodeType="withEffect">
                                  <p:stCondLst>
                                    <p:cond delay="0"/>
                                  </p:stCondLst>
                                  <p:childTnLst>
                                    <p:anim calcmode="lin" valueType="num">
                                      <p:cBhvr>
                                        <p:cTn id="37" dur="1000"/>
                                        <p:tgtEl>
                                          <p:spTgt spid="6"/>
                                        </p:tgtEl>
                                        <p:attrNameLst>
                                          <p:attrName>ppt_w</p:attrName>
                                        </p:attrNameLst>
                                      </p:cBhvr>
                                      <p:tavLst>
                                        <p:tav tm="0">
                                          <p:val>
                                            <p:strVal val="ppt_w"/>
                                          </p:val>
                                        </p:tav>
                                        <p:tav tm="100000">
                                          <p:val>
                                            <p:strVal val="ppt_w+.3"/>
                                          </p:val>
                                        </p:tav>
                                      </p:tavLst>
                                    </p:anim>
                                    <p:anim calcmode="lin" valueType="num">
                                      <p:cBhvr>
                                        <p:cTn id="38" dur="1000"/>
                                        <p:tgtEl>
                                          <p:spTgt spid="6"/>
                                        </p:tgtEl>
                                        <p:attrNameLst>
                                          <p:attrName>ppt_h</p:attrName>
                                        </p:attrNameLst>
                                      </p:cBhvr>
                                      <p:tavLst>
                                        <p:tav tm="0">
                                          <p:val>
                                            <p:strVal val="ppt_h"/>
                                          </p:val>
                                        </p:tav>
                                        <p:tav tm="100000">
                                          <p:val>
                                            <p:strVal val="ppt_h"/>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50" presetClass="exit" presetSubtype="0" accel="100000" fill="hold" grpId="1" nodeType="withEffect">
                                  <p:stCondLst>
                                    <p:cond delay="0"/>
                                  </p:stCondLst>
                                  <p:childTnLst>
                                    <p:anim calcmode="lin" valueType="num">
                                      <p:cBhvr>
                                        <p:cTn id="42" dur="1000"/>
                                        <p:tgtEl>
                                          <p:spTgt spid="7"/>
                                        </p:tgtEl>
                                        <p:attrNameLst>
                                          <p:attrName>ppt_w</p:attrName>
                                        </p:attrNameLst>
                                      </p:cBhvr>
                                      <p:tavLst>
                                        <p:tav tm="0">
                                          <p:val>
                                            <p:strVal val="ppt_w"/>
                                          </p:val>
                                        </p:tav>
                                        <p:tav tm="100000">
                                          <p:val>
                                            <p:strVal val="ppt_w+.3"/>
                                          </p:val>
                                        </p:tav>
                                      </p:tavLst>
                                    </p:anim>
                                    <p:anim calcmode="lin" valueType="num">
                                      <p:cBhvr>
                                        <p:cTn id="43" dur="1000"/>
                                        <p:tgtEl>
                                          <p:spTgt spid="7"/>
                                        </p:tgtEl>
                                        <p:attrNameLst>
                                          <p:attrName>ppt_h</p:attrName>
                                        </p:attrNameLst>
                                      </p:cBhvr>
                                      <p:tavLst>
                                        <p:tav tm="0">
                                          <p:val>
                                            <p:strVal val="ppt_h"/>
                                          </p:val>
                                        </p:tav>
                                        <p:tav tm="100000">
                                          <p:val>
                                            <p:strVal val="ppt_h"/>
                                          </p:val>
                                        </p:tav>
                                      </p:tavLst>
                                    </p:anim>
                                    <p:animEffect transition="out" filter="fad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par>
                                <p:cTn id="46" presetID="50" presetClass="exit" presetSubtype="0" accel="100000" fill="hold" grpId="1" nodeType="withEffect">
                                  <p:stCondLst>
                                    <p:cond delay="0"/>
                                  </p:stCondLst>
                                  <p:childTnLst>
                                    <p:anim calcmode="lin" valueType="num">
                                      <p:cBhvr>
                                        <p:cTn id="47" dur="1000"/>
                                        <p:tgtEl>
                                          <p:spTgt spid="22"/>
                                        </p:tgtEl>
                                        <p:attrNameLst>
                                          <p:attrName>ppt_w</p:attrName>
                                        </p:attrNameLst>
                                      </p:cBhvr>
                                      <p:tavLst>
                                        <p:tav tm="0">
                                          <p:val>
                                            <p:strVal val="ppt_w"/>
                                          </p:val>
                                        </p:tav>
                                        <p:tav tm="100000">
                                          <p:val>
                                            <p:strVal val="ppt_w+.3"/>
                                          </p:val>
                                        </p:tav>
                                      </p:tavLst>
                                    </p:anim>
                                    <p:anim calcmode="lin" valueType="num">
                                      <p:cBhvr>
                                        <p:cTn id="48" dur="1000"/>
                                        <p:tgtEl>
                                          <p:spTgt spid="22"/>
                                        </p:tgtEl>
                                        <p:attrNameLst>
                                          <p:attrName>ppt_h</p:attrName>
                                        </p:attrNameLst>
                                      </p:cBhvr>
                                      <p:tavLst>
                                        <p:tav tm="0">
                                          <p:val>
                                            <p:strVal val="ppt_h"/>
                                          </p:val>
                                        </p:tav>
                                        <p:tav tm="100000">
                                          <p:val>
                                            <p:strVal val="ppt_h"/>
                                          </p:val>
                                        </p:tav>
                                      </p:tavLst>
                                    </p:anim>
                                    <p:animEffect transition="out" filter="fade">
                                      <p:cBhvr>
                                        <p:cTn id="49" dur="1000"/>
                                        <p:tgtEl>
                                          <p:spTgt spid="22"/>
                                        </p:tgtEl>
                                      </p:cBhvr>
                                    </p:animEffect>
                                    <p:set>
                                      <p:cBhvr>
                                        <p:cTn id="50"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t="63786" b="-89"/>
          <a:stretch/>
        </p:blipFill>
        <p:spPr>
          <a:xfrm>
            <a:off x="0" y="0"/>
            <a:ext cx="12192000" cy="6858000"/>
          </a:xfrm>
          <a:prstGeom prst="rect">
            <a:avLst/>
          </a:prstGeom>
        </p:spPr>
      </p:pic>
      <p:sp>
        <p:nvSpPr>
          <p:cNvPr id="2" name="Rectangle 1"/>
          <p:cNvSpPr/>
          <p:nvPr/>
        </p:nvSpPr>
        <p:spPr>
          <a:xfrm>
            <a:off x="0" y="1025012"/>
            <a:ext cx="12192000" cy="4807975"/>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400" dirty="0">
                <a:solidFill>
                  <a:schemeClr val="tx2"/>
                </a:solidFill>
                <a:latin typeface="Nabi" panose="02000500000000020002" pitchFamily="2" charset="0"/>
                <a:cs typeface="Nabi" panose="02000500000000020002" pitchFamily="2" charset="0"/>
              </a:rPr>
              <a:t>قالُوا أَ إِذا مِتْنا وَ کُنَّا تُراباً وَ عِظاماً أَ إِنَّا لَمَبْعُوثُونَ</a:t>
            </a:r>
          </a:p>
          <a:p>
            <a:pPr algn="ctr" rtl="1">
              <a:lnSpc>
                <a:spcPct val="200000"/>
              </a:lnSpc>
              <a:tabLst>
                <a:tab pos="11661775" algn="l"/>
              </a:tabLst>
            </a:pPr>
            <a:r>
              <a:rPr lang="fa-IR" sz="4400" dirty="0">
                <a:solidFill>
                  <a:schemeClr val="tx2"/>
                </a:solidFill>
                <a:latin typeface="Nabi" panose="02000500000000020002" pitchFamily="2" charset="0"/>
                <a:cs typeface="Nabi" panose="02000500000000020002" pitchFamily="2" charset="0"/>
              </a:rPr>
              <a:t>لَقَدْ وُعِدْنا نَحْنُ وَ آباؤُنا هذا مِنْ قَبْلُ إِنْ هذا إِلاَّ أَساطيرُ الْأَوَّلينَ</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مومنون 82و 83</a:t>
            </a:r>
            <a:endParaRPr lang="en-US" sz="2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1147073"/>
            <a:ext cx="12192000" cy="4563851"/>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200" dirty="0">
                <a:solidFill>
                  <a:schemeClr val="tx1">
                    <a:lumMod val="95000"/>
                    <a:lumOff val="5000"/>
                  </a:schemeClr>
                </a:solidFill>
                <a:latin typeface="Nabi" panose="02000500000000020002" pitchFamily="2" charset="0"/>
                <a:cs typeface="2  Mitra_3 (MRT)" panose="00000700000000000000" pitchFamily="2" charset="-78"/>
              </a:rPr>
              <a:t>82) گفتند: آیا چون مردیم و خاک گشتیم و استخوانى چند شدیم، به راستى برانگیخته مى شویم ؟</a:t>
            </a:r>
          </a:p>
          <a:p>
            <a:pPr marL="0" indent="0" algn="just" rtl="1">
              <a:lnSpc>
                <a:spcPct val="150000"/>
              </a:lnSpc>
              <a:buNone/>
            </a:pPr>
            <a:r>
              <a:rPr lang="fa-IR" sz="3200" dirty="0">
                <a:solidFill>
                  <a:schemeClr val="tx1">
                    <a:lumMod val="95000"/>
                    <a:lumOff val="5000"/>
                  </a:schemeClr>
                </a:solidFill>
                <a:latin typeface="Nabi" panose="02000500000000020002" pitchFamily="2" charset="0"/>
                <a:cs typeface="2  Mitra_3 (MRT)" panose="00000700000000000000" pitchFamily="2" charset="-78"/>
              </a:rPr>
              <a:t>83) </a:t>
            </a:r>
            <a:r>
              <a:rPr lang="fa-IR" sz="3200" dirty="0">
                <a:solidFill>
                  <a:srgbClr val="FF0000"/>
                </a:solidFill>
                <a:latin typeface="Nabi" panose="02000500000000020002" pitchFamily="2" charset="0"/>
                <a:cs typeface="2  Mitra_3 (MRT)" panose="00000700000000000000" pitchFamily="2" charset="-78"/>
              </a:rPr>
              <a:t>این رستاخیز </a:t>
            </a:r>
            <a:r>
              <a:rPr lang="fa-IR" sz="3200" dirty="0">
                <a:solidFill>
                  <a:schemeClr val="tx1">
                    <a:lumMod val="95000"/>
                    <a:lumOff val="5000"/>
                  </a:schemeClr>
                </a:solidFill>
                <a:latin typeface="Nabi" panose="02000500000000020002" pitchFamily="2" charset="0"/>
                <a:cs typeface="2  Mitra_3 (MRT)" panose="00000700000000000000" pitchFamily="2" charset="-78"/>
              </a:rPr>
              <a:t>را که به ما وعده داده اند، پیش تر نیز به پدرانمان وعده دادند، </a:t>
            </a:r>
            <a:r>
              <a:rPr lang="fa-IR" sz="3200" dirty="0">
                <a:solidFill>
                  <a:srgbClr val="FF0000"/>
                </a:solidFill>
                <a:latin typeface="Nabi" panose="02000500000000020002" pitchFamily="2" charset="0"/>
                <a:cs typeface="2  Mitra_3 (MRT)" panose="00000700000000000000" pitchFamily="2" charset="-78"/>
              </a:rPr>
              <a:t>ولى هرگز تحقق نیافت</a:t>
            </a:r>
            <a:r>
              <a:rPr lang="fa-IR" sz="3200" dirty="0">
                <a:solidFill>
                  <a:schemeClr val="tx1">
                    <a:lumMod val="95000"/>
                    <a:lumOff val="5000"/>
                  </a:schemeClr>
                </a:solidFill>
                <a:latin typeface="Nabi" panose="02000500000000020002" pitchFamily="2" charset="0"/>
                <a:cs typeface="2  Mitra_3 (MRT)" panose="00000700000000000000" pitchFamily="2" charset="-78"/>
              </a:rPr>
              <a:t>. </a:t>
            </a:r>
            <a:r>
              <a:rPr lang="fa-IR" sz="4000" u="sng" dirty="0">
                <a:solidFill>
                  <a:srgbClr val="FF0000"/>
                </a:solidFill>
                <a:latin typeface="Nabi" panose="02000500000000020002" pitchFamily="2" charset="0"/>
                <a:cs typeface="2  Mitra_3 (MRT)" panose="00000700000000000000" pitchFamily="2" charset="-78"/>
              </a:rPr>
              <a:t>اینها چیزى جز افسانه هایى که مردمان نخستین ساخته اند نیست. </a:t>
            </a:r>
            <a:endParaRPr lang="fa-IR" sz="3200" u="sng" dirty="0">
              <a:solidFill>
                <a:srgbClr val="FF0000"/>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297256" y="4485624"/>
            <a:ext cx="1723273" cy="2355479"/>
          </a:xfrm>
          <a:prstGeom prst="rect">
            <a:avLst/>
          </a:prstGeom>
        </p:spPr>
      </p:pic>
    </p:spTree>
    <p:extLst>
      <p:ext uri="{BB962C8B-B14F-4D97-AF65-F5344CB8AC3E}">
        <p14:creationId xmlns:p14="http://schemas.microsoft.com/office/powerpoint/2010/main" val="201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1"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3">
                                            <p:txEl>
                                              <p:pRg st="0" end="0"/>
                                            </p:txEl>
                                          </p:spTgt>
                                        </p:tgtEl>
                                      </p:cBhvr>
                                    </p:animEffect>
                                    <p:anim calcmode="lin" valueType="num">
                                      <p:cBhvr>
                                        <p:cTn id="3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p:tgtEl>
                                          <p:spTgt spid="3">
                                            <p:txEl>
                                              <p:pRg st="0" end="0"/>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3">
                                            <p:txEl>
                                              <p:pRg st="1" end="1"/>
                                            </p:txEl>
                                          </p:spTgt>
                                        </p:tgtEl>
                                      </p:cBhvr>
                                    </p:animEffect>
                                    <p:anim calcmode="lin" valueType="num">
                                      <p:cBhvr>
                                        <p:cTn id="42"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p:tgtEl>
                                          <p:spTgt spid="3">
                                            <p:txEl>
                                              <p:pRg st="1" end="1"/>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3">
                                            <p:txEl>
                                              <p:pRg st="1" end="1"/>
                                            </p:txEl>
                                          </p:spTgt>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3">
                                            <p:bg/>
                                          </p:spTgt>
                                        </p:tgtEl>
                                      </p:cBhvr>
                                    </p:animEffect>
                                    <p:anim calcmode="lin" valueType="num">
                                      <p:cBhvr>
                                        <p:cTn id="47" dur="1000"/>
                                        <p:tgtEl>
                                          <p:spTgt spid="3">
                                            <p:bg/>
                                          </p:spTgt>
                                        </p:tgtEl>
                                        <p:attrNameLst>
                                          <p:attrName>ppt_x</p:attrName>
                                        </p:attrNameLst>
                                      </p:cBhvr>
                                      <p:tavLst>
                                        <p:tav tm="0">
                                          <p:val>
                                            <p:strVal val="ppt_x"/>
                                          </p:val>
                                        </p:tav>
                                        <p:tav tm="100000">
                                          <p:val>
                                            <p:strVal val="ppt_x"/>
                                          </p:val>
                                        </p:tav>
                                      </p:tavLst>
                                    </p:anim>
                                    <p:anim calcmode="lin" valueType="num">
                                      <p:cBhvr>
                                        <p:cTn id="48" dur="1000"/>
                                        <p:tgtEl>
                                          <p:spTgt spid="3">
                                            <p:bg/>
                                          </p:spTgt>
                                        </p:tgtEl>
                                        <p:attrNameLst>
                                          <p:attrName>ppt_y</p:attrName>
                                        </p:attrNameLst>
                                      </p:cBhvr>
                                      <p:tavLst>
                                        <p:tav tm="0">
                                          <p:val>
                                            <p:strVal val="ppt_y"/>
                                          </p:val>
                                        </p:tav>
                                        <p:tav tm="100000">
                                          <p:val>
                                            <p:strVal val="ppt_y+.1"/>
                                          </p:val>
                                        </p:tav>
                                      </p:tavLst>
                                    </p:anim>
                                    <p:set>
                                      <p:cBhvr>
                                        <p:cTn id="49"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animBg="1"/>
      <p:bldP spid="2" grpId="2" animBg="1"/>
      <p:bldP spid="3" grpId="0" uiExpand="1" build="p" animBg="1"/>
      <p:bldP spid="3" grpId="1"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t="32960" b="30916"/>
          <a:stretch/>
        </p:blipFill>
        <p:spPr>
          <a:xfrm>
            <a:off x="0" y="16896"/>
            <a:ext cx="12192000" cy="6824207"/>
          </a:xfrm>
          <a:prstGeom prst="rect">
            <a:avLst/>
          </a:prstGeom>
        </p:spPr>
      </p:pic>
      <p:sp>
        <p:nvSpPr>
          <p:cNvPr id="2" name="Rectangle 1"/>
          <p:cNvSpPr/>
          <p:nvPr/>
        </p:nvSpPr>
        <p:spPr>
          <a:xfrm>
            <a:off x="0" y="1025012"/>
            <a:ext cx="12192000" cy="4807975"/>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وَ مِنْهُمْ مَنْ يَسْتَمِعُ إِلَيْکَ وَ جَعَلْنا عَلي‏ قُلُوبِهِمْ أَکِنَّةً أَنْ يَفْقَهُوهُ وَ في‏ آذانِهِمْ وَقْراً وَ إِنْ يَرَوْا کُلَّ آيَةٍ لا يُؤْمِنُوا بِها حَتَّي إِذا جاؤُکَ يُجادِلُونَکَ يَقُولُ الَّذينَ کَفَرُوا إِنْ هذا إِلاَّ أَساطيرُ الْأَوَّلينَ</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انعام 25</a:t>
            </a:r>
            <a:endParaRPr lang="en-US" sz="1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797273"/>
            <a:ext cx="12192000" cy="5263452"/>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200" dirty="0">
                <a:solidFill>
                  <a:schemeClr val="tx1">
                    <a:lumMod val="95000"/>
                    <a:lumOff val="5000"/>
                  </a:schemeClr>
                </a:solidFill>
                <a:latin typeface="Nabi" panose="02000500000000020002" pitchFamily="2" charset="0"/>
                <a:cs typeface="2  Mitra_3 (MRT)" panose="00000700000000000000" pitchFamily="2" charset="-78"/>
              </a:rPr>
              <a:t>25) و از میان آنان کسانى هستند که به تو گوش فرا مى دهند ولى ما بر دل هایشان پرده هایى افکنده ایم تا آن را درنیابند، و در گوش هایشان سنگینى قرار داده ایم. و اگر هر نشانه اى را ببینند آن را باور نمى کنند، تا آنجا که چون نزد تو آیند با تو مجادله مى کنند. </a:t>
            </a:r>
            <a:r>
              <a:rPr lang="fa-IR" sz="4400" u="sng" dirty="0">
                <a:solidFill>
                  <a:srgbClr val="FF0000"/>
                </a:solidFill>
                <a:latin typeface="Nabi" panose="02000500000000020002" pitchFamily="2" charset="0"/>
                <a:cs typeface="2  Mitra_3 (MRT)" panose="00000700000000000000" pitchFamily="2" charset="-78"/>
              </a:rPr>
              <a:t>کسانى که کافر شده اند مى گویند: این ( قرآن ) چیزى جز افسانه هایى که مردم نخستین بافته اند نیست. </a:t>
            </a:r>
            <a:endParaRPr lang="fa-IR" sz="3200" u="sng" dirty="0">
              <a:solidFill>
                <a:srgbClr val="FF0000"/>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297256" y="4485624"/>
            <a:ext cx="1723273" cy="2355479"/>
          </a:xfrm>
          <a:prstGeom prst="rect">
            <a:avLst/>
          </a:prstGeom>
        </p:spPr>
      </p:pic>
    </p:spTree>
    <p:extLst>
      <p:ext uri="{BB962C8B-B14F-4D97-AF65-F5344CB8AC3E}">
        <p14:creationId xmlns:p14="http://schemas.microsoft.com/office/powerpoint/2010/main" val="17455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408227" y="0"/>
            <a:ext cx="1795489" cy="2454189"/>
          </a:xfrm>
          <a:prstGeom prst="rect">
            <a:avLst/>
          </a:prstGeom>
        </p:spPr>
      </p:pic>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362831" y="2576600"/>
            <a:ext cx="11237913" cy="1827212"/>
          </a:xfrm>
        </p:spPr>
        <p:txBody>
          <a:bodyPr>
            <a:noAutofit/>
          </a:bodyPr>
          <a:lstStyle/>
          <a:p>
            <a:pPr algn="ctr" rtl="1"/>
            <a:r>
              <a:rPr lang="fa-IR" sz="9600" dirty="0">
                <a:solidFill>
                  <a:srgbClr val="FF0000"/>
                </a:solidFill>
                <a:latin typeface="Jazeel Bold" panose="00000800000000000000" pitchFamily="50" charset="-78"/>
                <a:cs typeface="Jazeel Bold" panose="00000800000000000000" pitchFamily="50" charset="-78"/>
              </a:rPr>
              <a:t>دیوانه دانستن </a:t>
            </a:r>
            <a:r>
              <a:rPr lang="fa-IR" sz="9600" dirty="0">
                <a:solidFill>
                  <a:srgbClr val="00B050"/>
                </a:solidFill>
                <a:latin typeface="Jazeel Bold" panose="00000800000000000000" pitchFamily="50" charset="-78"/>
                <a:cs typeface="Jazeel Bold" panose="00000800000000000000" pitchFamily="50" charset="-78"/>
              </a:rPr>
              <a:t>مومنان </a:t>
            </a:r>
            <a:r>
              <a:rPr lang="fa-IR" sz="9600" dirty="0">
                <a:solidFill>
                  <a:schemeClr val="tx1"/>
                </a:solidFill>
                <a:latin typeface="Jazeel Bold" panose="00000800000000000000" pitchFamily="50" charset="-78"/>
                <a:cs typeface="Jazeel Bold" panose="00000800000000000000" pitchFamily="50" charset="-78"/>
              </a:rPr>
              <a:t>!!</a:t>
            </a:r>
          </a:p>
        </p:txBody>
      </p:sp>
    </p:spTree>
    <p:extLst>
      <p:ext uri="{BB962C8B-B14F-4D97-AF65-F5344CB8AC3E}">
        <p14:creationId xmlns:p14="http://schemas.microsoft.com/office/powerpoint/2010/main" val="25778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l="26213" t="32673" b="13579"/>
          <a:stretch/>
        </p:blipFill>
        <p:spPr>
          <a:xfrm>
            <a:off x="0" y="0"/>
            <a:ext cx="12192000" cy="6858001"/>
          </a:xfrm>
          <a:prstGeom prst="rect">
            <a:avLst/>
          </a:prstGeom>
        </p:spPr>
      </p:pic>
      <p:sp>
        <p:nvSpPr>
          <p:cNvPr id="2" name="Rectangle 1"/>
          <p:cNvSpPr/>
          <p:nvPr/>
        </p:nvSpPr>
        <p:spPr>
          <a:xfrm>
            <a:off x="0" y="1505751"/>
            <a:ext cx="12192000" cy="3864101"/>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وَ إِذا قيلَ لَهُمْ آمِنُوا کَما آمَنَ النَّاسُ قالُوا أَ نُؤْمِنُ کَما آمَنَ السُّفَهاءُ أَلا إِنَّهُمْ هُمُ السُّفَهاءُ وَ لکِنْ لا يَعْلَمُونَ</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بقره 13</a:t>
            </a:r>
            <a:endParaRPr lang="fa-IR" dirty="0">
              <a:solidFill>
                <a:schemeClr val="tx2"/>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1847028"/>
            <a:ext cx="12192000" cy="3181547"/>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13) و چون به آنان گفته شود: شما نیز همان گونه که مردم ایمان آورده اند ایمان بیاورید، گویند: </a:t>
            </a:r>
            <a:r>
              <a:rPr lang="fa-IR" sz="4400" u="sng" dirty="0">
                <a:solidFill>
                  <a:srgbClr val="FF0000"/>
                </a:solidFill>
                <a:latin typeface="Nabi" panose="02000500000000020002" pitchFamily="2" charset="0"/>
                <a:cs typeface="2  Mitra_3 (MRT)" panose="00000700000000000000" pitchFamily="2" charset="-78"/>
              </a:rPr>
              <a:t>آیا چنان که بى خردان ایمان آورده اند ایمان بیاوریم ؟ </a:t>
            </a:r>
            <a:r>
              <a:rPr lang="fa-IR" sz="3600" dirty="0">
                <a:solidFill>
                  <a:schemeClr val="tx1">
                    <a:lumMod val="95000"/>
                    <a:lumOff val="5000"/>
                  </a:schemeClr>
                </a:solidFill>
                <a:latin typeface="Nabi" panose="02000500000000020002" pitchFamily="2" charset="0"/>
                <a:cs typeface="2  Mitra_3 (MRT)" panose="00000700000000000000" pitchFamily="2" charset="-78"/>
              </a:rPr>
              <a:t>بدانید که آنان خود بى خردند، ولى نمى دانند. </a:t>
            </a: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421532" y="4674724"/>
            <a:ext cx="1556531" cy="2127566"/>
          </a:xfrm>
          <a:prstGeom prst="rect">
            <a:avLst/>
          </a:prstGeom>
        </p:spPr>
      </p:pic>
    </p:spTree>
    <p:extLst>
      <p:ext uri="{BB962C8B-B14F-4D97-AF65-F5344CB8AC3E}">
        <p14:creationId xmlns:p14="http://schemas.microsoft.com/office/powerpoint/2010/main" val="1153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bg/>
                                          </p:spTgt>
                                        </p:tgtEl>
                                      </p:cBhvr>
                                    </p:animEffect>
                                    <p:set>
                                      <p:cBhvr>
                                        <p:cTn id="3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t="13579" r="31655" b="37258"/>
          <a:stretch/>
        </p:blipFill>
        <p:spPr>
          <a:xfrm>
            <a:off x="0" y="1"/>
            <a:ext cx="12192000" cy="6857999"/>
          </a:xfrm>
          <a:prstGeom prst="rect">
            <a:avLst/>
          </a:prstGeom>
        </p:spPr>
      </p:pic>
      <p:sp>
        <p:nvSpPr>
          <p:cNvPr id="2" name="Rectangle 1"/>
          <p:cNvSpPr/>
          <p:nvPr/>
        </p:nvSpPr>
        <p:spPr>
          <a:xfrm>
            <a:off x="0" y="1505751"/>
            <a:ext cx="12192000" cy="3864101"/>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سَيَقُولُ السُّفَهاءُ مِنَ النَّاسِ ما وَلاَّهُمْ عَنْ قِبْلَتِهِمُ الَّتي‏ کانُوا عَلَيْها قُلْ لِلَّهِ الْمَشْرِقُ وَ الْمَغْرِبُ يَهْدي مَنْ يَشاءُ إِلي‏ صِراطٍ مُسْتَقيمٍ</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بقره 142 </a:t>
            </a:r>
            <a:endParaRPr lang="fa-IR" sz="1200" dirty="0">
              <a:solidFill>
                <a:schemeClr val="tx2"/>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907914"/>
            <a:ext cx="12192000" cy="5042171"/>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142) به زودى از میان مردم بى خردان ( یهودیان و مشرکان ) خواهند گفت: چه چیز مسلمانان را از بیت المقدّس که قبله آنان بود و به سوى آن روى مى کردند بازگردانید ؟ بگو: خاور و باختر از آنِ خداست، و خدا هر نقطه اى را که هدایت مردم در آن باشد قبله قرار مى دهد، و خدا هر که را خواهد به راهى راست هدایت مى کند. </a:t>
            </a: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317653" y="4875330"/>
            <a:ext cx="1387929" cy="1897110"/>
          </a:xfrm>
          <a:prstGeom prst="rect">
            <a:avLst/>
          </a:prstGeom>
        </p:spPr>
      </p:pic>
    </p:spTree>
    <p:extLst>
      <p:ext uri="{BB962C8B-B14F-4D97-AF65-F5344CB8AC3E}">
        <p14:creationId xmlns:p14="http://schemas.microsoft.com/office/powerpoint/2010/main" val="4665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bg/>
                                          </p:spTgt>
                                        </p:tgtEl>
                                      </p:cBhvr>
                                    </p:animEffect>
                                    <p:set>
                                      <p:cBhvr>
                                        <p:cTn id="3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l="17145" t="42716" r="22855" b="13579"/>
          <a:stretch/>
        </p:blipFill>
        <p:spPr>
          <a:xfrm>
            <a:off x="0" y="0"/>
            <a:ext cx="12192000" cy="6858000"/>
          </a:xfrm>
          <a:prstGeom prst="rect">
            <a:avLst/>
          </a:prstGeom>
        </p:spPr>
      </p:pic>
      <p:sp>
        <p:nvSpPr>
          <p:cNvPr id="2" name="Rectangle 1"/>
          <p:cNvSpPr/>
          <p:nvPr/>
        </p:nvSpPr>
        <p:spPr>
          <a:xfrm>
            <a:off x="0" y="1505751"/>
            <a:ext cx="12192000" cy="3864101"/>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وَ لا تُؤْتُوا السُّفَهاءَ أَمْوالَکُمُ الَّتي‏ جَعَلَ اللَّهُ لَکُمْ قِياماً وَ ارْزُقُوهُمْ فيها وَ اکْسُوهُمْ وَ قُولُوا لَهُمْ قَوْلاً مَعْرُوفاً</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نساء 5</a:t>
            </a:r>
            <a:endParaRPr lang="fa-IR" sz="1000" dirty="0">
              <a:solidFill>
                <a:schemeClr val="tx2"/>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1320877"/>
            <a:ext cx="12192000" cy="4233848"/>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5) و اموال یتیمان را که در اختیار شماست و خدا اموال را سبب برپایى زندگى شما مردم قرار داده است به کم خردانشان ندهید که آن را تباه مى سازند، بلکه از درآمد آن به ایشان خوراک و پوشاک دهید و با آنان به نیکى سخن گویید. </a:t>
            </a: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317653" y="4875330"/>
            <a:ext cx="1387929" cy="1897110"/>
          </a:xfrm>
          <a:prstGeom prst="rect">
            <a:avLst/>
          </a:prstGeom>
        </p:spPr>
      </p:pic>
    </p:spTree>
    <p:extLst>
      <p:ext uri="{BB962C8B-B14F-4D97-AF65-F5344CB8AC3E}">
        <p14:creationId xmlns:p14="http://schemas.microsoft.com/office/powerpoint/2010/main" val="312686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bg/>
                                          </p:spTgt>
                                        </p:tgtEl>
                                      </p:cBhvr>
                                    </p:animEffect>
                                    <p:set>
                                      <p:cBhvr>
                                        <p:cTn id="3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l="25454" t="41264" r="11770" b="13579"/>
          <a:stretch/>
        </p:blipFill>
        <p:spPr>
          <a:xfrm>
            <a:off x="0" y="85560"/>
            <a:ext cx="12192000" cy="6772440"/>
          </a:xfrm>
          <a:prstGeom prst="rect">
            <a:avLst/>
          </a:prstGeom>
        </p:spPr>
      </p:pic>
      <p:sp>
        <p:nvSpPr>
          <p:cNvPr id="2" name="Rectangle 1"/>
          <p:cNvSpPr/>
          <p:nvPr/>
        </p:nvSpPr>
        <p:spPr>
          <a:xfrm>
            <a:off x="0" y="1505751"/>
            <a:ext cx="12192000" cy="3864101"/>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وَ يَصْنَعُ الْفُلْکَ وَ کُلَّما مَرَّ عَلَيْهِ مَلَأٌ مِنْ قَوْمِهِ سَخِرُوا مِنْهُ قالَ إِنْ تَسْخَرُوا مِنَّا فَإِنَّا نَسْخَرُ مِنْکُمْ کَما تَسْخَرُونَ</a:t>
            </a:r>
          </a:p>
          <a:p>
            <a:pPr algn="ctr" rtl="1">
              <a:lnSpc>
                <a:spcPct val="200000"/>
              </a:lnSpc>
              <a:tabLst>
                <a:tab pos="11661775" algn="l"/>
              </a:tabLst>
            </a:pPr>
            <a:r>
              <a:rPr lang="fa-IR" sz="2000" dirty="0">
                <a:solidFill>
                  <a:schemeClr val="tx2"/>
                </a:solidFill>
                <a:latin typeface="Nabi" panose="02000500000000020002" pitchFamily="2" charset="0"/>
                <a:cs typeface="Nabi" panose="02000500000000020002" pitchFamily="2" charset="0"/>
              </a:rPr>
              <a:t>هود 38</a:t>
            </a:r>
            <a:endParaRPr lang="fa-IR" sz="600" dirty="0">
              <a:solidFill>
                <a:schemeClr val="tx2"/>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1320877"/>
            <a:ext cx="12192000" cy="4233848"/>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38) و نوح کشتى را مى ساخت، در حالى که هرگاه گروهى از اشراف قومش بر او مى گذشتند، او را به خاطر ساختن کشتى مسخره مى کردند. نوح در پاسخ آنها مى گفت: اگر اینک ما را مسخره مى کنید، </a:t>
            </a:r>
            <a:r>
              <a:rPr lang="fa-IR" sz="4400" dirty="0">
                <a:solidFill>
                  <a:srgbClr val="00B050"/>
                </a:solidFill>
                <a:latin typeface="Nabi" panose="02000500000000020002" pitchFamily="2" charset="0"/>
                <a:cs typeface="2  Mitra_3 (MRT)" panose="00000700000000000000" pitchFamily="2" charset="-78"/>
              </a:rPr>
              <a:t>ما نیز شما را همان گونه که مسخره مى کنید، مسخره خواهیم کرد. </a:t>
            </a:r>
            <a:endParaRPr lang="fa-IR" sz="3600" dirty="0">
              <a:solidFill>
                <a:srgbClr val="00B050"/>
              </a:solidFill>
              <a:latin typeface="Nabi" panose="02000500000000020002" pitchFamily="2" charset="0"/>
              <a:cs typeface="2  Mitra_3 (MRT)" panose="00000700000000000000" pitchFamily="2" charset="-78"/>
            </a:endParaRP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317653" y="4875330"/>
            <a:ext cx="1387929" cy="1897110"/>
          </a:xfrm>
          <a:prstGeom prst="rect">
            <a:avLst/>
          </a:prstGeom>
        </p:spPr>
      </p:pic>
    </p:spTree>
    <p:extLst>
      <p:ext uri="{BB962C8B-B14F-4D97-AF65-F5344CB8AC3E}">
        <p14:creationId xmlns:p14="http://schemas.microsoft.com/office/powerpoint/2010/main" val="28560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bg/>
                                          </p:spTgt>
                                        </p:tgtEl>
                                      </p:cBhvr>
                                    </p:animEffect>
                                    <p:set>
                                      <p:cBhvr>
                                        <p:cTn id="3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theme/theme1.xml><?xml version="1.0" encoding="utf-8"?>
<a:theme xmlns:a="http://schemas.openxmlformats.org/drawingml/2006/main" name="Fra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900</TotalTime>
  <Words>959</Words>
  <Application>Microsoft Office PowerPoint</Application>
  <PresentationFormat>Widescreen</PresentationFormat>
  <Paragraphs>66</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EntezareZohoor B4</vt:lpstr>
      <vt:lpstr>Corbel</vt:lpstr>
      <vt:lpstr>Jazeel Bold</vt:lpstr>
      <vt:lpstr>Calibri</vt:lpstr>
      <vt:lpstr>Wingdings 2</vt:lpstr>
      <vt:lpstr>TanseekModernProArabic-ExBold</vt:lpstr>
      <vt:lpstr>Nabi</vt:lpstr>
      <vt:lpstr>EntezareZohoor 2 **</vt:lpstr>
      <vt:lpstr>2  Mitra_3 (MRT)</vt:lpstr>
      <vt:lpstr>Arial</vt:lpstr>
      <vt:lpstr>Frame</vt:lpstr>
      <vt:lpstr>PowerPoint Presentation</vt:lpstr>
      <vt:lpstr>PowerPoint Presentation</vt:lpstr>
      <vt:lpstr>PowerPoint Presentation</vt:lpstr>
      <vt:lpstr>PowerPoint Presentation</vt:lpstr>
      <vt:lpstr>دیوانه دانستن مومنان !!</vt:lpstr>
      <vt:lpstr>PowerPoint Presentation</vt:lpstr>
      <vt:lpstr>PowerPoint Presentation</vt:lpstr>
      <vt:lpstr>PowerPoint Presentation</vt:lpstr>
      <vt:lpstr>PowerPoint Presentation</vt:lpstr>
      <vt:lpstr>خوشحالی کافران به آنچه آن را به اشتباه علم میدانند !!</vt:lpstr>
      <vt:lpstr>PowerPoint Presentation</vt:lpstr>
      <vt:lpstr>وجه پیروزی مومنین؛ اعتقاد آنها به غیب</vt:lpstr>
      <vt:lpstr>PowerPoint Presentation</vt:lpstr>
      <vt:lpstr>بعث</vt:lpstr>
      <vt:lpstr>چند نمونه قرآنی که امروزه آن را خرافه میدانند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taheri</dc:creator>
  <cp:lastModifiedBy>alireza taheri</cp:lastModifiedBy>
  <cp:revision>102</cp:revision>
  <dcterms:created xsi:type="dcterms:W3CDTF">2017-05-07T07:45:32Z</dcterms:created>
  <dcterms:modified xsi:type="dcterms:W3CDTF">2017-12-10T12:01:13Z</dcterms:modified>
</cp:coreProperties>
</file>